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8"/>
  </p:notesMasterIdLst>
  <p:sldIdLst>
    <p:sldId id="319" r:id="rId4"/>
    <p:sldId id="753" r:id="rId5"/>
    <p:sldId id="808" r:id="rId6"/>
    <p:sldId id="809" r:id="rId7"/>
    <p:sldId id="810" r:id="rId8"/>
    <p:sldId id="811" r:id="rId9"/>
    <p:sldId id="812" r:id="rId10"/>
    <p:sldId id="813" r:id="rId11"/>
    <p:sldId id="814" r:id="rId12"/>
    <p:sldId id="815" r:id="rId13"/>
    <p:sldId id="703" r:id="rId14"/>
    <p:sldId id="781" r:id="rId15"/>
    <p:sldId id="756" r:id="rId16"/>
    <p:sldId id="817" r:id="rId17"/>
    <p:sldId id="819" r:id="rId18"/>
    <p:sldId id="820" r:id="rId19"/>
    <p:sldId id="834" r:id="rId20"/>
    <p:sldId id="818" r:id="rId21"/>
    <p:sldId id="821" r:id="rId22"/>
    <p:sldId id="822" r:id="rId23"/>
    <p:sldId id="823" r:id="rId24"/>
    <p:sldId id="825" r:id="rId25"/>
    <p:sldId id="824" r:id="rId26"/>
    <p:sldId id="826" r:id="rId27"/>
    <p:sldId id="827" r:id="rId28"/>
    <p:sldId id="828" r:id="rId29"/>
    <p:sldId id="829" r:id="rId30"/>
    <p:sldId id="830" r:id="rId31"/>
    <p:sldId id="831" r:id="rId32"/>
    <p:sldId id="832" r:id="rId33"/>
    <p:sldId id="734" r:id="rId34"/>
    <p:sldId id="833" r:id="rId35"/>
    <p:sldId id="763" r:id="rId36"/>
    <p:sldId id="742" r:id="rId37"/>
  </p:sldIdLst>
  <p:sldSz cx="12192000" cy="6858000"/>
  <p:notesSz cx="6858000" cy="9144000"/>
  <p:embeddedFontLst>
    <p:embeddedFont>
      <p:font typeface="#9Slide03 SFU Futura_12" panose="020B0604020202020204" charset="0"/>
      <p:regular r:id="rId39"/>
    </p:embeddedFont>
    <p:embeddedFont>
      <p:font typeface="#9Slide05 Ciaobella" panose="020B0604020202020204" charset="0"/>
      <p:regular r:id="rId40"/>
    </p:embeddedFont>
    <p:embeddedFont>
      <p:font typeface="#9Slide05 Great Vibes" panose="020B0604020202020204" charset="0"/>
      <p:regular r:id="rId41"/>
    </p:embeddedFont>
    <p:embeddedFont>
      <p:font typeface="#9Slide05 SVNClementine" panose="020F0502020204030203" charset="0"/>
      <p:regular r:id="rId42"/>
    </p:embeddedFont>
    <p:embeddedFont>
      <p:font typeface="#9Slide07 IcielKoni" panose="020B0604020202020204" charset="0"/>
      <p:bold r:id="rId43"/>
    </p:embeddedFont>
    <p:embeddedFont>
      <p:font typeface="Bebas Neue" panose="020B0606020202050201" pitchFamily="34"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hewy" panose="020B0604020202020204" charset="0"/>
      <p:regular r:id="rId51"/>
    </p:embeddedFont>
    <p:embeddedFont>
      <p:font typeface="Hind" panose="02000000000000000000" pitchFamily="2" charset="0"/>
      <p:regular r:id="rId52"/>
      <p:bold r:id="rId53"/>
    </p:embeddedFont>
    <p:embeddedFont>
      <p:font typeface="Nunito Light" pitchFamily="2" charset="0"/>
      <p:regular r:id="rId54"/>
      <p:italic r:id="rId55"/>
    </p:embeddedFont>
    <p:embeddedFont>
      <p:font typeface="PT Sans" panose="020B0503020203020204" pitchFamily="34" charset="0"/>
      <p:regular r:id="rId56"/>
      <p:bold r:id="rId57"/>
      <p:italic r:id="rId58"/>
      <p:boldItalic r:id="rId59"/>
    </p:embeddedFont>
    <p:embeddedFont>
      <p:font typeface="Roboto Condensed Light" panose="02000000000000000000" pitchFamily="2"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B8"/>
    <a:srgbClr val="EFB563"/>
    <a:srgbClr val="BBE0FF"/>
    <a:srgbClr val="766149"/>
    <a:srgbClr val="F4EFFE"/>
    <a:srgbClr val="C17044"/>
    <a:srgbClr val="CCC7C0"/>
    <a:srgbClr val="9BE1F2"/>
    <a:srgbClr val="007DB7"/>
    <a:srgbClr val="67A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6" autoAdjust="0"/>
    <p:restoredTop sz="85141" autoAdjust="0"/>
  </p:normalViewPr>
  <p:slideViewPr>
    <p:cSldViewPr snapToGrid="0">
      <p:cViewPr varScale="1">
        <p:scale>
          <a:sx n="57" d="100"/>
          <a:sy n="57" d="100"/>
        </p:scale>
        <p:origin x="94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902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7596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04456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51562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08764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779686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00323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649162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17968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360471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77807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289218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33142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207504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192934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30</a:t>
            </a:fld>
            <a:endParaRPr lang="en-US"/>
          </a:p>
        </p:txBody>
      </p:sp>
    </p:spTree>
    <p:extLst>
      <p:ext uri="{BB962C8B-B14F-4D97-AF65-F5344CB8AC3E}">
        <p14:creationId xmlns:p14="http://schemas.microsoft.com/office/powerpoint/2010/main" val="927294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31</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32</a:t>
            </a:fld>
            <a:endParaRPr lang="en-US"/>
          </a:p>
        </p:txBody>
      </p:sp>
    </p:spTree>
    <p:extLst>
      <p:ext uri="{BB962C8B-B14F-4D97-AF65-F5344CB8AC3E}">
        <p14:creationId xmlns:p14="http://schemas.microsoft.com/office/powerpoint/2010/main" val="153414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33</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6215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61505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93541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46402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424849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405157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84246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1000"/>
          </a:blip>
          <a:stretch>
            <a:fillRect/>
          </a:stretch>
        </p:blipFill>
        <p:spPr>
          <a:xfrm>
            <a:off x="0" y="0"/>
            <a:ext cx="12192000" cy="6858000"/>
          </a:xfrm>
          <a:prstGeom prst="rect">
            <a:avLst/>
          </a:prstGeom>
          <a:noFill/>
          <a:ln>
            <a:noFill/>
          </a:ln>
        </p:spPr>
      </p:pic>
      <p:sp>
        <p:nvSpPr>
          <p:cNvPr id="10" name="Google Shape;10;p2"/>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811200" y="1774551"/>
            <a:ext cx="8569600" cy="224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500"/>
              <a:buNone/>
              <a:defRPr sz="6000">
                <a:solidFill>
                  <a:schemeClr val="dk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539200" y="4439051"/>
            <a:ext cx="51136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 name="Google Shape;13;p2"/>
          <p:cNvSpPr/>
          <p:nvPr/>
        </p:nvSpPr>
        <p:spPr>
          <a:xfrm>
            <a:off x="1232200" y="-18467"/>
            <a:ext cx="4800600" cy="899467"/>
          </a:xfrm>
          <a:custGeom>
            <a:avLst/>
            <a:gdLst/>
            <a:ahLst/>
            <a:cxnLst/>
            <a:rect l="l" t="t" r="r" b="b"/>
            <a:pathLst>
              <a:path w="144018" h="26984" extrusionOk="0">
                <a:moveTo>
                  <a:pt x="0" y="18669"/>
                </a:moveTo>
                <a:cubicBezTo>
                  <a:pt x="5066" y="5160"/>
                  <a:pt x="28477" y="8849"/>
                  <a:pt x="42672" y="11430"/>
                </a:cubicBezTo>
                <a:cubicBezTo>
                  <a:pt x="52517" y="13220"/>
                  <a:pt x="68459" y="13752"/>
                  <a:pt x="70104" y="23622"/>
                </a:cubicBezTo>
                <a:cubicBezTo>
                  <a:pt x="70940" y="28639"/>
                  <a:pt x="56930" y="27508"/>
                  <a:pt x="54864" y="22860"/>
                </a:cubicBezTo>
                <a:cubicBezTo>
                  <a:pt x="53119" y="18933"/>
                  <a:pt x="58026" y="13551"/>
                  <a:pt x="62103" y="12192"/>
                </a:cubicBezTo>
                <a:cubicBezTo>
                  <a:pt x="81875" y="5601"/>
                  <a:pt x="103459" y="21407"/>
                  <a:pt x="124206" y="19431"/>
                </a:cubicBezTo>
                <a:cubicBezTo>
                  <a:pt x="133414" y="18554"/>
                  <a:pt x="139881" y="8274"/>
                  <a:pt x="144018" y="0"/>
                </a:cubicBezTo>
              </a:path>
            </a:pathLst>
          </a:custGeom>
          <a:noFill/>
          <a:ln w="19050" cap="flat" cmpd="sng">
            <a:solidFill>
              <a:schemeClr val="lt1"/>
            </a:solidFill>
            <a:prstDash val="dash"/>
            <a:round/>
            <a:headEnd type="none" w="med" len="med"/>
            <a:tailEnd type="none" w="med" len="med"/>
          </a:ln>
        </p:spPr>
      </p:sp>
      <p:sp>
        <p:nvSpPr>
          <p:cNvPr id="14" name="Google Shape;14;p2"/>
          <p:cNvSpPr/>
          <p:nvPr/>
        </p:nvSpPr>
        <p:spPr>
          <a:xfrm>
            <a:off x="11514252" y="-5767"/>
            <a:ext cx="843133" cy="3962400"/>
          </a:xfrm>
          <a:custGeom>
            <a:avLst/>
            <a:gdLst/>
            <a:ahLst/>
            <a:cxnLst/>
            <a:rect l="l" t="t" r="r" b="b"/>
            <a:pathLst>
              <a:path w="25294" h="118872" extrusionOk="0">
                <a:moveTo>
                  <a:pt x="21103" y="0"/>
                </a:moveTo>
                <a:cubicBezTo>
                  <a:pt x="15003" y="3812"/>
                  <a:pt x="6118" y="7357"/>
                  <a:pt x="5101" y="14478"/>
                </a:cubicBezTo>
                <a:cubicBezTo>
                  <a:pt x="3252" y="27423"/>
                  <a:pt x="13807" y="39928"/>
                  <a:pt x="12721" y="52959"/>
                </a:cubicBezTo>
                <a:cubicBezTo>
                  <a:pt x="11730" y="64854"/>
                  <a:pt x="-1040" y="74610"/>
                  <a:pt x="148" y="86487"/>
                </a:cubicBezTo>
                <a:cubicBezTo>
                  <a:pt x="1128" y="96284"/>
                  <a:pt x="7443" y="105711"/>
                  <a:pt x="15007" y="112014"/>
                </a:cubicBezTo>
                <a:cubicBezTo>
                  <a:pt x="18173" y="114652"/>
                  <a:pt x="22380" y="115958"/>
                  <a:pt x="25294" y="118872"/>
                </a:cubicBezTo>
              </a:path>
            </a:pathLst>
          </a:custGeom>
          <a:noFill/>
          <a:ln w="19050" cap="flat" cmpd="sng">
            <a:solidFill>
              <a:schemeClr val="lt1"/>
            </a:solidFill>
            <a:prstDash val="dash"/>
            <a:round/>
            <a:headEnd type="none" w="med" len="med"/>
            <a:tailEnd type="none" w="med" len="med"/>
          </a:ln>
        </p:spPr>
      </p:sp>
      <p:sp>
        <p:nvSpPr>
          <p:cNvPr id="15" name="Google Shape;15;p2"/>
          <p:cNvSpPr/>
          <p:nvPr/>
        </p:nvSpPr>
        <p:spPr>
          <a:xfrm>
            <a:off x="1156000" y="6050736"/>
            <a:ext cx="6781800" cy="992000"/>
          </a:xfrm>
          <a:custGeom>
            <a:avLst/>
            <a:gdLst/>
            <a:ahLst/>
            <a:cxnLst/>
            <a:rect l="l" t="t" r="r" b="b"/>
            <a:pathLst>
              <a:path w="203454" h="29760" extrusionOk="0">
                <a:moveTo>
                  <a:pt x="0" y="29760"/>
                </a:moveTo>
                <a:cubicBezTo>
                  <a:pt x="5698" y="21620"/>
                  <a:pt x="14548" y="14020"/>
                  <a:pt x="24384" y="12615"/>
                </a:cubicBezTo>
                <a:cubicBezTo>
                  <a:pt x="37884" y="10686"/>
                  <a:pt x="51619" y="17735"/>
                  <a:pt x="65151" y="16044"/>
                </a:cubicBezTo>
                <a:cubicBezTo>
                  <a:pt x="81076" y="14053"/>
                  <a:pt x="96151" y="2555"/>
                  <a:pt x="112014" y="4995"/>
                </a:cubicBezTo>
                <a:cubicBezTo>
                  <a:pt x="123448" y="6754"/>
                  <a:pt x="133708" y="16918"/>
                  <a:pt x="145161" y="15282"/>
                </a:cubicBezTo>
                <a:cubicBezTo>
                  <a:pt x="149561" y="14653"/>
                  <a:pt x="155628" y="8312"/>
                  <a:pt x="153162" y="4614"/>
                </a:cubicBezTo>
                <a:cubicBezTo>
                  <a:pt x="150711" y="938"/>
                  <a:pt x="144837" y="-791"/>
                  <a:pt x="140589" y="423"/>
                </a:cubicBezTo>
                <a:cubicBezTo>
                  <a:pt x="138542" y="1008"/>
                  <a:pt x="137936" y="4526"/>
                  <a:pt x="138684" y="6519"/>
                </a:cubicBezTo>
                <a:cubicBezTo>
                  <a:pt x="142449" y="16559"/>
                  <a:pt x="158485" y="15835"/>
                  <a:pt x="169164" y="16806"/>
                </a:cubicBezTo>
                <a:cubicBezTo>
                  <a:pt x="177999" y="17609"/>
                  <a:pt x="186917" y="19407"/>
                  <a:pt x="195072" y="22902"/>
                </a:cubicBezTo>
                <a:cubicBezTo>
                  <a:pt x="198317" y="24293"/>
                  <a:pt x="200296" y="27800"/>
                  <a:pt x="203454" y="29379"/>
                </a:cubicBezTo>
              </a:path>
            </a:pathLst>
          </a:custGeom>
          <a:noFill/>
          <a:ln w="19050" cap="flat" cmpd="sng">
            <a:solidFill>
              <a:schemeClr val="lt1"/>
            </a:solidFill>
            <a:prstDash val="dash"/>
            <a:round/>
            <a:headEnd type="none" w="med" len="med"/>
            <a:tailEnd type="none" w="med" len="med"/>
          </a:ln>
        </p:spPr>
      </p:sp>
      <p:grpSp>
        <p:nvGrpSpPr>
          <p:cNvPr id="16" name="Google Shape;16;p2"/>
          <p:cNvGrpSpPr/>
          <p:nvPr/>
        </p:nvGrpSpPr>
        <p:grpSpPr>
          <a:xfrm rot="-2864756">
            <a:off x="5091215" y="414164"/>
            <a:ext cx="457189" cy="425456"/>
            <a:chOff x="-1003774" y="3010923"/>
            <a:chExt cx="671424" cy="624822"/>
          </a:xfrm>
        </p:grpSpPr>
        <p:sp>
          <p:nvSpPr>
            <p:cNvPr id="17" name="Google Shape;17;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rot="-3364781">
            <a:off x="3449696" y="6253629"/>
            <a:ext cx="457211" cy="425476"/>
            <a:chOff x="-1003774" y="3010923"/>
            <a:chExt cx="671424" cy="624822"/>
          </a:xfrm>
        </p:grpSpPr>
        <p:sp>
          <p:nvSpPr>
            <p:cNvPr id="55" name="Google Shape;55;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6535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250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7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434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57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55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083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7"/>
        <p:cNvGrpSpPr/>
        <p:nvPr/>
      </p:nvGrpSpPr>
      <p:grpSpPr>
        <a:xfrm>
          <a:off x="0" y="0"/>
          <a:ext cx="0" cy="0"/>
          <a:chOff x="0" y="0"/>
          <a:chExt cx="0" cy="0"/>
        </a:xfrm>
      </p:grpSpPr>
      <p:sp>
        <p:nvSpPr>
          <p:cNvPr id="898" name="Google Shape;898;p10"/>
          <p:cNvSpPr txBox="1">
            <a:spLocks noGrp="1"/>
          </p:cNvSpPr>
          <p:nvPr>
            <p:ph type="title"/>
          </p:nvPr>
        </p:nvSpPr>
        <p:spPr>
          <a:xfrm>
            <a:off x="1368567" y="692733"/>
            <a:ext cx="4956400" cy="150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7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899" name="Google Shape;899;p10"/>
          <p:cNvSpPr/>
          <p:nvPr/>
        </p:nvSpPr>
        <p:spPr>
          <a:xfrm>
            <a:off x="9982501" y="-107467"/>
            <a:ext cx="2425700" cy="4216400"/>
          </a:xfrm>
          <a:custGeom>
            <a:avLst/>
            <a:gdLst/>
            <a:ahLst/>
            <a:cxnLst/>
            <a:rect l="l" t="t" r="r" b="b"/>
            <a:pathLst>
              <a:path w="72771" h="126492" extrusionOk="0">
                <a:moveTo>
                  <a:pt x="72771" y="126492"/>
                </a:moveTo>
                <a:cubicBezTo>
                  <a:pt x="70597" y="119970"/>
                  <a:pt x="68869" y="112684"/>
                  <a:pt x="64008" y="107823"/>
                </a:cubicBezTo>
                <a:cubicBezTo>
                  <a:pt x="53656" y="97471"/>
                  <a:pt x="38158" y="90089"/>
                  <a:pt x="33528" y="76200"/>
                </a:cubicBezTo>
                <a:cubicBezTo>
                  <a:pt x="28910" y="62347"/>
                  <a:pt x="46982" y="45149"/>
                  <a:pt x="39243" y="32766"/>
                </a:cubicBezTo>
                <a:cubicBezTo>
                  <a:pt x="30211" y="18315"/>
                  <a:pt x="0" y="17041"/>
                  <a:pt x="0" y="0"/>
                </a:cubicBezTo>
              </a:path>
            </a:pathLst>
          </a:custGeom>
          <a:noFill/>
          <a:ln w="19050" cap="flat" cmpd="sng">
            <a:solidFill>
              <a:schemeClr val="lt1"/>
            </a:solidFill>
            <a:prstDash val="dash"/>
            <a:round/>
            <a:headEnd type="none" w="med" len="med"/>
            <a:tailEnd type="none" w="med" len="med"/>
          </a:ln>
        </p:spPr>
      </p:sp>
      <p:grpSp>
        <p:nvGrpSpPr>
          <p:cNvPr id="900" name="Google Shape;900;p10"/>
          <p:cNvGrpSpPr/>
          <p:nvPr/>
        </p:nvGrpSpPr>
        <p:grpSpPr>
          <a:xfrm rot="2275746">
            <a:off x="11085639" y="1087109"/>
            <a:ext cx="457165" cy="425435"/>
            <a:chOff x="-1003774" y="3010923"/>
            <a:chExt cx="671424" cy="624822"/>
          </a:xfrm>
        </p:grpSpPr>
        <p:sp>
          <p:nvSpPr>
            <p:cNvPr id="901" name="Google Shape;901;p1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3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867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val="2327518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8065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12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349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60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021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6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41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1944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47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595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8271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2453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5112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328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134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945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29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217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8315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7/10/2023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7/10/2023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11412765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6.wdp"/><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3.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2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8.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14.wdp"/><Relationship Id="rId4" Type="http://schemas.microsoft.com/office/2007/relationships/hdphoto" Target="../media/hdphoto7.wdp"/><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0.wdp"/><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7.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8.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7.wdp"/><Relationship Id="rId9"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8.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9900486" y="5252607"/>
            <a:ext cx="2150295" cy="1588371"/>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43" name="Google Shape;3343;p35"/>
          <p:cNvGrpSpPr/>
          <p:nvPr/>
        </p:nvGrpSpPr>
        <p:grpSpPr>
          <a:xfrm>
            <a:off x="10380701" y="3772302"/>
            <a:ext cx="1054318" cy="1158839"/>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68" name="Google Shape;3368;p35"/>
          <p:cNvGrpSpPr/>
          <p:nvPr/>
        </p:nvGrpSpPr>
        <p:grpSpPr>
          <a:xfrm>
            <a:off x="332295" y="314664"/>
            <a:ext cx="1718591" cy="1272705"/>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roup 1">
            <a:extLst>
              <a:ext uri="{FF2B5EF4-FFF2-40B4-BE49-F238E27FC236}">
                <a16:creationId xmlns:a16="http://schemas.microsoft.com/office/drawing/2014/main" id="{9336C4CF-E97C-B2D3-29C4-CA9922EFC56D}"/>
              </a:ext>
            </a:extLst>
          </p:cNvPr>
          <p:cNvGrpSpPr/>
          <p:nvPr/>
        </p:nvGrpSpPr>
        <p:grpSpPr>
          <a:xfrm>
            <a:off x="2932448" y="209436"/>
            <a:ext cx="6823033" cy="1313118"/>
            <a:chOff x="3090178" y="118118"/>
            <a:chExt cx="6823033" cy="1313118"/>
          </a:xfrm>
        </p:grpSpPr>
        <p:sp>
          <p:nvSpPr>
            <p:cNvPr id="3" name="Rectangle: Rounded Corners 2">
              <a:extLst>
                <a:ext uri="{FF2B5EF4-FFF2-40B4-BE49-F238E27FC236}">
                  <a16:creationId xmlns:a16="http://schemas.microsoft.com/office/drawing/2014/main" id="{B54E69E7-FC40-D463-FD67-9ED9E1E00E6E}"/>
                </a:ext>
              </a:extLst>
            </p:cNvPr>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DAA99B-784F-7420-4B91-A66C24F490B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grpSp>
      <p:sp>
        <p:nvSpPr>
          <p:cNvPr id="17" name="Rectangle: Rounded Corners 7">
            <a:extLst>
              <a:ext uri="{FF2B5EF4-FFF2-40B4-BE49-F238E27FC236}">
                <a16:creationId xmlns:a16="http://schemas.microsoft.com/office/drawing/2014/main" id="{84B7FC95-12CF-B20D-9D0F-685AF4C68557}"/>
              </a:ext>
            </a:extLst>
          </p:cNvPr>
          <p:cNvSpPr/>
          <p:nvPr/>
        </p:nvSpPr>
        <p:spPr>
          <a:xfrm>
            <a:off x="5043330" y="2425411"/>
            <a:ext cx="5046403"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FF5F5F"/>
                </a:solidFill>
                <a:latin typeface="#9Slide05 Great Vibes" panose="02000507080000020002" pitchFamily="2" charset="0"/>
                <a:cs typeface="Arial" panose="020B0604020202020204" pitchFamily="34" charset="0"/>
              </a:rPr>
              <a:t>Giải</a:t>
            </a:r>
            <a:r>
              <a:rPr lang="en-US" sz="11500" b="1" dirty="0">
                <a:solidFill>
                  <a:srgbClr val="FF5F5F"/>
                </a:solidFill>
                <a:latin typeface="#9Slide05 Great Vibes" panose="02000507080000020002" pitchFamily="2" charset="0"/>
                <a:cs typeface="Arial" panose="020B0604020202020204" pitchFamily="34" charset="0"/>
              </a:rPr>
              <a:t> </a:t>
            </a:r>
            <a:r>
              <a:rPr lang="en-US" sz="11500" b="1" dirty="0" err="1">
                <a:solidFill>
                  <a:srgbClr val="FF5F5F"/>
                </a:solidFill>
                <a:latin typeface="#9Slide05 Great Vibes" panose="02000507080000020002" pitchFamily="2" charset="0"/>
                <a:cs typeface="Arial" panose="020B0604020202020204" pitchFamily="34" charset="0"/>
              </a:rPr>
              <a:t>đố</a:t>
            </a:r>
            <a:endParaRPr lang="en-US" sz="11500" b="1" dirty="0">
              <a:solidFill>
                <a:srgbClr val="82A961"/>
              </a:solidFill>
              <a:latin typeface="#9Slide05 Great Vibes" panose="02000507080000020002" pitchFamily="2" charset="0"/>
              <a:cs typeface="Arial" panose="020B0604020202020204" pitchFamily="34" charset="0"/>
            </a:endParaRPr>
          </a:p>
        </p:txBody>
      </p:sp>
      <p:pic>
        <p:nvPicPr>
          <p:cNvPr id="19" name="Picture 18">
            <a:extLst>
              <a:ext uri="{FF2B5EF4-FFF2-40B4-BE49-F238E27FC236}">
                <a16:creationId xmlns:a16="http://schemas.microsoft.com/office/drawing/2014/main" id="{94A46770-08DF-64C2-9E8A-671F48116D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36" b="97091" l="2874" r="95690">
                        <a14:foregroundMark x1="73851" y1="63273" x2="73851" y2="63273"/>
                        <a14:foregroundMark x1="73851" y1="63273" x2="73851" y2="63273"/>
                        <a14:foregroundMark x1="79885" y1="40727" x2="79885" y2="40727"/>
                        <a14:foregroundMark x1="63793" y1="27273" x2="63793" y2="27273"/>
                        <a14:foregroundMark x1="63793" y1="27273" x2="63793" y2="27273"/>
                        <a14:foregroundMark x1="65230" y1="23273" x2="65230" y2="23273"/>
                        <a14:foregroundMark x1="65230" y1="22909" x2="65230" y2="22909"/>
                        <a14:foregroundMark x1="65230" y1="22909" x2="65230" y2="22909"/>
                        <a14:foregroundMark x1="79310" y1="21455" x2="79310" y2="21455"/>
                        <a14:foregroundMark x1="80172" y1="21455" x2="88218" y2="30182"/>
                        <a14:foregroundMark x1="89080" y1="72727" x2="81034" y2="89091"/>
                        <a14:foregroundMark x1="9041" y1="70389" x2="15805" y2="92000"/>
                        <a14:foregroundMark x1="15805" y1="92000" x2="34770" y2="97091"/>
                        <a14:foregroundMark x1="34770" y1="97091" x2="47701" y2="77091"/>
                        <a14:foregroundMark x1="47701" y1="77091" x2="40517" y2="29455"/>
                        <a14:foregroundMark x1="40517" y1="29455" x2="27011" y2="20364"/>
                        <a14:foregroundMark x1="27011" y1="20364" x2="14845" y2="24488"/>
                        <a14:foregroundMark x1="2874" y1="14909" x2="10920" y2="6545"/>
                        <a14:foregroundMark x1="93966" y1="6909" x2="95690" y2="12000"/>
                        <a14:foregroundMark x1="88793" y1="5818" x2="88793" y2="5818"/>
                        <a14:foregroundMark x1="20977" y1="3636" x2="20977" y2="3636"/>
                        <a14:foregroundMark x1="20977" y1="3636" x2="20977" y2="3636"/>
                        <a14:foregroundMark x1="74713" y1="4364" x2="74713" y2="4364"/>
                        <a14:foregroundMark x1="74713" y1="4364" x2="74713" y2="4364"/>
                        <a14:foregroundMark x1="8333" y1="71273" x2="7184" y2="51636"/>
                        <a14:foregroundMark x1="7184" y1="51636" x2="12356" y2="26545"/>
                        <a14:foregroundMark x1="8908" y1="36000" x2="5460" y2="54909"/>
                        <a14:foregroundMark x1="5460" y1="54909" x2="6609" y2="57091"/>
                        <a14:foregroundMark x1="63793" y1="25818" x2="53736" y2="41091"/>
                        <a14:foregroundMark x1="53736" y1="41091" x2="49138" y2="58182"/>
                        <a14:backgroundMark x1="2955" y1="59810" x2="862" y2="76364"/>
                        <a14:backgroundMark x1="3641" y1="54387" x2="3379" y2="56457"/>
                        <a14:backgroundMark x1="7759" y1="21818" x2="6069" y2="35185"/>
                      </a14:backgroundRemoval>
                    </a14:imgEffect>
                  </a14:imgLayer>
                </a14:imgProps>
              </a:ext>
            </a:extLst>
          </a:blip>
          <a:stretch>
            <a:fillRect/>
          </a:stretch>
        </p:blipFill>
        <p:spPr>
          <a:xfrm>
            <a:off x="7216739" y="1835993"/>
            <a:ext cx="937051" cy="740486"/>
          </a:xfrm>
          <a:prstGeom prst="rect">
            <a:avLst/>
          </a:prstGeom>
        </p:spPr>
      </p:pic>
      <p:sp>
        <p:nvSpPr>
          <p:cNvPr id="22" name="Rectangle: Rounded Corners 7">
            <a:extLst>
              <a:ext uri="{FF2B5EF4-FFF2-40B4-BE49-F238E27FC236}">
                <a16:creationId xmlns:a16="http://schemas.microsoft.com/office/drawing/2014/main" id="{A6844810-4BD5-1FEE-0950-66DB79717F4B}"/>
              </a:ext>
            </a:extLst>
          </p:cNvPr>
          <p:cNvSpPr/>
          <p:nvPr/>
        </p:nvSpPr>
        <p:spPr>
          <a:xfrm>
            <a:off x="1856098" y="1690141"/>
            <a:ext cx="6918677" cy="133767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00B050"/>
                </a:solidFill>
                <a:latin typeface="#9Slide05 Great Vibes" panose="02000507080000020002" pitchFamily="2" charset="0"/>
                <a:cs typeface="Arial" panose="020B0604020202020204" pitchFamily="34" charset="0"/>
              </a:rPr>
              <a:t>Thử</a:t>
            </a:r>
            <a:r>
              <a:rPr lang="en-US" sz="8000" b="1" dirty="0">
                <a:solidFill>
                  <a:srgbClr val="00B050"/>
                </a:solidFill>
                <a:latin typeface="#9Slide05 Great Vibes" panose="02000507080000020002" pitchFamily="2" charset="0"/>
                <a:cs typeface="Arial" panose="020B0604020202020204" pitchFamily="34" charset="0"/>
              </a:rPr>
              <a:t> </a:t>
            </a:r>
            <a:r>
              <a:rPr lang="en-US" sz="8000" b="1" dirty="0" err="1">
                <a:solidFill>
                  <a:srgbClr val="00B050"/>
                </a:solidFill>
                <a:latin typeface="#9Slide05 Great Vibes" panose="02000507080000020002" pitchFamily="2" charset="0"/>
                <a:cs typeface="Arial" panose="020B0604020202020204" pitchFamily="34" charset="0"/>
              </a:rPr>
              <a:t>tài</a:t>
            </a:r>
            <a:endParaRPr lang="en-US" sz="8000" b="1" dirty="0">
              <a:solidFill>
                <a:srgbClr val="00B050"/>
              </a:solidFill>
              <a:latin typeface="#9Slide05 Great Vibes" panose="02000507080000020002" pitchFamily="2" charset="0"/>
              <a:cs typeface="Arial" panose="020B0604020202020204" pitchFamily="34" charset="0"/>
            </a:endParaRPr>
          </a:p>
        </p:txBody>
      </p:sp>
      <p:grpSp>
        <p:nvGrpSpPr>
          <p:cNvPr id="6" name="Google Shape;3430;p35">
            <a:extLst>
              <a:ext uri="{FF2B5EF4-FFF2-40B4-BE49-F238E27FC236}">
                <a16:creationId xmlns:a16="http://schemas.microsoft.com/office/drawing/2014/main" id="{61BA0FA1-8F3D-54CD-06BC-D5F98D425F7D}"/>
              </a:ext>
            </a:extLst>
          </p:cNvPr>
          <p:cNvGrpSpPr/>
          <p:nvPr/>
        </p:nvGrpSpPr>
        <p:grpSpPr>
          <a:xfrm>
            <a:off x="1978909" y="1775276"/>
            <a:ext cx="1279473" cy="2056187"/>
            <a:chOff x="9840651" y="2066749"/>
            <a:chExt cx="701773" cy="1127790"/>
          </a:xfrm>
        </p:grpSpPr>
        <p:sp>
          <p:nvSpPr>
            <p:cNvPr id="7" name="Google Shape;3431;p35">
              <a:extLst>
                <a:ext uri="{FF2B5EF4-FFF2-40B4-BE49-F238E27FC236}">
                  <a16:creationId xmlns:a16="http://schemas.microsoft.com/office/drawing/2014/main" id="{0C946E6D-E790-3A71-5D31-1AE13F9BEA2F}"/>
                </a:ext>
              </a:extLst>
            </p:cNvPr>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32;p35">
              <a:extLst>
                <a:ext uri="{FF2B5EF4-FFF2-40B4-BE49-F238E27FC236}">
                  <a16:creationId xmlns:a16="http://schemas.microsoft.com/office/drawing/2014/main" id="{E3DACC40-CD98-CB46-0FC7-7F17CAA8A849}"/>
                </a:ext>
              </a:extLst>
            </p:cNvPr>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433;p35">
              <a:extLst>
                <a:ext uri="{FF2B5EF4-FFF2-40B4-BE49-F238E27FC236}">
                  <a16:creationId xmlns:a16="http://schemas.microsoft.com/office/drawing/2014/main" id="{67129A57-A983-9CFE-78B0-62331F4C1CDA}"/>
                </a:ext>
              </a:extLst>
            </p:cNvPr>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434;p35">
              <a:extLst>
                <a:ext uri="{FF2B5EF4-FFF2-40B4-BE49-F238E27FC236}">
                  <a16:creationId xmlns:a16="http://schemas.microsoft.com/office/drawing/2014/main" id="{95F6069E-7DE6-23C3-1EB1-D0E1F69AFBD5}"/>
                </a:ext>
              </a:extLst>
            </p:cNvPr>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435;p35">
              <a:extLst>
                <a:ext uri="{FF2B5EF4-FFF2-40B4-BE49-F238E27FC236}">
                  <a16:creationId xmlns:a16="http://schemas.microsoft.com/office/drawing/2014/main" id="{E9FB1B3A-56AF-65B7-17BE-74BA0CA300DE}"/>
                </a:ext>
              </a:extLst>
            </p:cNvPr>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436;p35">
              <a:extLst>
                <a:ext uri="{FF2B5EF4-FFF2-40B4-BE49-F238E27FC236}">
                  <a16:creationId xmlns:a16="http://schemas.microsoft.com/office/drawing/2014/main" id="{4A01BB6A-4476-1839-4ED5-F70CCF3D581B}"/>
                </a:ext>
              </a:extLst>
            </p:cNvPr>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437;p35">
              <a:extLst>
                <a:ext uri="{FF2B5EF4-FFF2-40B4-BE49-F238E27FC236}">
                  <a16:creationId xmlns:a16="http://schemas.microsoft.com/office/drawing/2014/main" id="{E1CADD1D-9FC4-3FF5-F148-343E86E05F02}"/>
                </a:ext>
              </a:extLst>
            </p:cNvPr>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438;p35">
              <a:extLst>
                <a:ext uri="{FF2B5EF4-FFF2-40B4-BE49-F238E27FC236}">
                  <a16:creationId xmlns:a16="http://schemas.microsoft.com/office/drawing/2014/main" id="{C78E45E7-68F7-F06A-6FBE-32B775485F74}"/>
                </a:ext>
              </a:extLst>
            </p:cNvPr>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439;p35">
              <a:extLst>
                <a:ext uri="{FF2B5EF4-FFF2-40B4-BE49-F238E27FC236}">
                  <a16:creationId xmlns:a16="http://schemas.microsoft.com/office/drawing/2014/main" id="{832B4D25-C04C-4E51-3AAF-E087407C1583}"/>
                </a:ext>
              </a:extLst>
            </p:cNvPr>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440;p35">
              <a:extLst>
                <a:ext uri="{FF2B5EF4-FFF2-40B4-BE49-F238E27FC236}">
                  <a16:creationId xmlns:a16="http://schemas.microsoft.com/office/drawing/2014/main" id="{86EC8B86-D933-431B-9DF7-79265D965769}"/>
                </a:ext>
              </a:extLst>
            </p:cNvPr>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441;p35">
              <a:extLst>
                <a:ext uri="{FF2B5EF4-FFF2-40B4-BE49-F238E27FC236}">
                  <a16:creationId xmlns:a16="http://schemas.microsoft.com/office/drawing/2014/main" id="{F83CD25F-912C-4B41-53CE-0C823AFEA4FF}"/>
                </a:ext>
              </a:extLst>
            </p:cNvPr>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442;p35">
              <a:extLst>
                <a:ext uri="{FF2B5EF4-FFF2-40B4-BE49-F238E27FC236}">
                  <a16:creationId xmlns:a16="http://schemas.microsoft.com/office/drawing/2014/main" id="{DD7B0812-7577-8E0A-5C3F-9F0E123B3D33}"/>
                </a:ext>
              </a:extLst>
            </p:cNvPr>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443;p35">
              <a:extLst>
                <a:ext uri="{FF2B5EF4-FFF2-40B4-BE49-F238E27FC236}">
                  <a16:creationId xmlns:a16="http://schemas.microsoft.com/office/drawing/2014/main" id="{E006D81B-BFA7-E350-42A3-D17D5FA3D5BA}"/>
                </a:ext>
              </a:extLst>
            </p:cNvPr>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44;p35">
              <a:extLst>
                <a:ext uri="{FF2B5EF4-FFF2-40B4-BE49-F238E27FC236}">
                  <a16:creationId xmlns:a16="http://schemas.microsoft.com/office/drawing/2014/main" id="{CF497C22-AC02-B334-72FE-EEC597801AE2}"/>
                </a:ext>
              </a:extLst>
            </p:cNvPr>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45;p35">
              <a:extLst>
                <a:ext uri="{FF2B5EF4-FFF2-40B4-BE49-F238E27FC236}">
                  <a16:creationId xmlns:a16="http://schemas.microsoft.com/office/drawing/2014/main" id="{5CE2232B-600A-8230-1262-72102D3408DB}"/>
                </a:ext>
              </a:extLst>
            </p:cNvPr>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446;p35">
              <a:extLst>
                <a:ext uri="{FF2B5EF4-FFF2-40B4-BE49-F238E27FC236}">
                  <a16:creationId xmlns:a16="http://schemas.microsoft.com/office/drawing/2014/main" id="{15FE0E47-66AA-D0A1-4566-33CE93644DE1}"/>
                </a:ext>
              </a:extLst>
            </p:cNvPr>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447;p35">
              <a:extLst>
                <a:ext uri="{FF2B5EF4-FFF2-40B4-BE49-F238E27FC236}">
                  <a16:creationId xmlns:a16="http://schemas.microsoft.com/office/drawing/2014/main" id="{23475370-6187-437E-2638-E11E46C4505D}"/>
                </a:ext>
              </a:extLst>
            </p:cNvPr>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448;p35">
              <a:extLst>
                <a:ext uri="{FF2B5EF4-FFF2-40B4-BE49-F238E27FC236}">
                  <a16:creationId xmlns:a16="http://schemas.microsoft.com/office/drawing/2014/main" id="{46E6571E-118D-6AF9-660D-394E8DC176DC}"/>
                </a:ext>
              </a:extLst>
            </p:cNvPr>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449;p35">
              <a:extLst>
                <a:ext uri="{FF2B5EF4-FFF2-40B4-BE49-F238E27FC236}">
                  <a16:creationId xmlns:a16="http://schemas.microsoft.com/office/drawing/2014/main" id="{F0324BBA-65DF-3FDF-7411-E355D77C6EB5}"/>
                </a:ext>
              </a:extLst>
            </p:cNvPr>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450;p35">
              <a:extLst>
                <a:ext uri="{FF2B5EF4-FFF2-40B4-BE49-F238E27FC236}">
                  <a16:creationId xmlns:a16="http://schemas.microsoft.com/office/drawing/2014/main" id="{FFB56198-0DE2-7245-7E79-29E5037ABB73}"/>
                </a:ext>
              </a:extLst>
            </p:cNvPr>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451;p35">
              <a:extLst>
                <a:ext uri="{FF2B5EF4-FFF2-40B4-BE49-F238E27FC236}">
                  <a16:creationId xmlns:a16="http://schemas.microsoft.com/office/drawing/2014/main" id="{A67A0361-BFFA-D425-9EFC-D8608D8CB872}"/>
                </a:ext>
              </a:extLst>
            </p:cNvPr>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452;p35">
              <a:extLst>
                <a:ext uri="{FF2B5EF4-FFF2-40B4-BE49-F238E27FC236}">
                  <a16:creationId xmlns:a16="http://schemas.microsoft.com/office/drawing/2014/main" id="{BD722A36-A6B0-0CB2-37D4-8BF69781FE9C}"/>
                </a:ext>
              </a:extLst>
            </p:cNvPr>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453;p35">
              <a:extLst>
                <a:ext uri="{FF2B5EF4-FFF2-40B4-BE49-F238E27FC236}">
                  <a16:creationId xmlns:a16="http://schemas.microsoft.com/office/drawing/2014/main" id="{79238831-BE19-F0E5-357A-CEB58E08D645}"/>
                </a:ext>
              </a:extLst>
            </p:cNvPr>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454;p35">
              <a:extLst>
                <a:ext uri="{FF2B5EF4-FFF2-40B4-BE49-F238E27FC236}">
                  <a16:creationId xmlns:a16="http://schemas.microsoft.com/office/drawing/2014/main" id="{8F885A04-1CA1-801A-0477-0437266FC972}"/>
                </a:ext>
              </a:extLst>
            </p:cNvPr>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455;p35">
              <a:extLst>
                <a:ext uri="{FF2B5EF4-FFF2-40B4-BE49-F238E27FC236}">
                  <a16:creationId xmlns:a16="http://schemas.microsoft.com/office/drawing/2014/main" id="{7A18490A-5D39-82C2-EAA1-082EAD749A34}"/>
                </a:ext>
              </a:extLst>
            </p:cNvPr>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456;p35">
              <a:extLst>
                <a:ext uri="{FF2B5EF4-FFF2-40B4-BE49-F238E27FC236}">
                  <a16:creationId xmlns:a16="http://schemas.microsoft.com/office/drawing/2014/main" id="{B695417D-0DB8-F9F5-7D06-9C96E2CF3BE4}"/>
                </a:ext>
              </a:extLst>
            </p:cNvPr>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457;p35">
              <a:extLst>
                <a:ext uri="{FF2B5EF4-FFF2-40B4-BE49-F238E27FC236}">
                  <a16:creationId xmlns:a16="http://schemas.microsoft.com/office/drawing/2014/main" id="{D8F8E00B-364E-E5AE-AA79-F43549771C60}"/>
                </a:ext>
              </a:extLst>
            </p:cNvPr>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458;p35">
              <a:extLst>
                <a:ext uri="{FF2B5EF4-FFF2-40B4-BE49-F238E27FC236}">
                  <a16:creationId xmlns:a16="http://schemas.microsoft.com/office/drawing/2014/main" id="{63911FA6-092C-D8D1-7041-7740BB34DE10}"/>
                </a:ext>
              </a:extLst>
            </p:cNvPr>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459;p35">
              <a:extLst>
                <a:ext uri="{FF2B5EF4-FFF2-40B4-BE49-F238E27FC236}">
                  <a16:creationId xmlns:a16="http://schemas.microsoft.com/office/drawing/2014/main" id="{04378E99-1C42-724B-96AF-C9BCB6C0869B}"/>
                </a:ext>
              </a:extLst>
            </p:cNvPr>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60;p35">
              <a:extLst>
                <a:ext uri="{FF2B5EF4-FFF2-40B4-BE49-F238E27FC236}">
                  <a16:creationId xmlns:a16="http://schemas.microsoft.com/office/drawing/2014/main" id="{3EC25DEE-BD25-FDA4-E3EC-45963D19E1D7}"/>
                </a:ext>
              </a:extLst>
            </p:cNvPr>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61;p35">
              <a:extLst>
                <a:ext uri="{FF2B5EF4-FFF2-40B4-BE49-F238E27FC236}">
                  <a16:creationId xmlns:a16="http://schemas.microsoft.com/office/drawing/2014/main" id="{6113A5C1-D460-0674-7163-1FDC720567BD}"/>
                </a:ext>
              </a:extLst>
            </p:cNvPr>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Rectangle: Rounded Corners 7">
            <a:extLst>
              <a:ext uri="{FF2B5EF4-FFF2-40B4-BE49-F238E27FC236}">
                <a16:creationId xmlns:a16="http://schemas.microsoft.com/office/drawing/2014/main" id="{CD4F0AB8-FEA8-F158-CA7D-C41784DFBBE2}"/>
              </a:ext>
            </a:extLst>
          </p:cNvPr>
          <p:cNvSpPr/>
          <p:nvPr/>
        </p:nvSpPr>
        <p:spPr>
          <a:xfrm>
            <a:off x="44783" y="4262615"/>
            <a:ext cx="1983779"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8E360FF9-A4F5-F028-6823-2E14CE8B7716}"/>
              </a:ext>
            </a:extLst>
          </p:cNvPr>
          <p:cNvSpPr/>
          <p:nvPr/>
        </p:nvSpPr>
        <p:spPr>
          <a:xfrm>
            <a:off x="2221637" y="4257962"/>
            <a:ext cx="2077756"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71BB15BF-9051-9952-0F64-6A8981EC5E2D}"/>
              </a:ext>
            </a:extLst>
          </p:cNvPr>
          <p:cNvSpPr/>
          <p:nvPr/>
        </p:nvSpPr>
        <p:spPr>
          <a:xfrm>
            <a:off x="4425633" y="4257961"/>
            <a:ext cx="2968346" cy="168811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Giải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câu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đố</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A344A05-30D9-BDF5-FFA8-92CBB1B96F1A}"/>
              </a:ext>
            </a:extLst>
          </p:cNvPr>
          <p:cNvSpPr/>
          <p:nvPr/>
        </p:nvSpPr>
        <p:spPr>
          <a:xfrm>
            <a:off x="7534074" y="4257960"/>
            <a:ext cx="2147214"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15 </a:t>
            </a:r>
            <a:r>
              <a:rPr lang="en-US" sz="2600" b="1" dirty="0" err="1">
                <a:solidFill>
                  <a:srgbClr val="002060"/>
                </a:solidFill>
                <a:latin typeface="#9Slide03 SFU Futura_12" panose="00000400000000000000" pitchFamily="2" charset="0"/>
                <a:cs typeface="Arial" panose="020B0604020202020204" pitchFamily="34" charset="0"/>
              </a:rPr>
              <a:t>giây</a:t>
            </a:r>
            <a:r>
              <a:rPr lang="en-US" sz="2600" b="1" dirty="0">
                <a:solidFill>
                  <a:srgbClr val="002060"/>
                </a:solidFill>
                <a:latin typeface="#9Slide03 SFU Futura_12" panose="00000400000000000000" pitchFamily="2" charset="0"/>
                <a:cs typeface="Arial" panose="020B0604020202020204" pitchFamily="34" charset="0"/>
              </a:rPr>
              <a:t>/</a:t>
            </a:r>
            <a:r>
              <a:rPr lang="en-US" sz="2600" b="1" dirty="0" err="1">
                <a:solidFill>
                  <a:srgbClr val="002060"/>
                </a:solidFill>
                <a:latin typeface="#9Slide03 SFU Futura_12" panose="00000400000000000000" pitchFamily="2" charset="0"/>
                <a:cs typeface="Arial" panose="020B0604020202020204" pitchFamily="34" charset="0"/>
              </a:rPr>
              <a:t>câu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50" name="Rectangle: Rounded Corners 7">
            <a:extLst>
              <a:ext uri="{FF2B5EF4-FFF2-40B4-BE49-F238E27FC236}">
                <a16:creationId xmlns:a16="http://schemas.microsoft.com/office/drawing/2014/main" id="{60DB7FCD-73AC-ECC5-024A-786F22C09437}"/>
              </a:ext>
            </a:extLst>
          </p:cNvPr>
          <p:cNvSpPr/>
          <p:nvPr/>
        </p:nvSpPr>
        <p:spPr>
          <a:xfrm>
            <a:off x="9780547" y="4257959"/>
            <a:ext cx="2247820"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52" name="Picture 51">
            <a:extLst>
              <a:ext uri="{FF2B5EF4-FFF2-40B4-BE49-F238E27FC236}">
                <a16:creationId xmlns:a16="http://schemas.microsoft.com/office/drawing/2014/main" id="{F866536D-0E26-A927-7DB8-D6B88682C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11315" y="5579152"/>
            <a:ext cx="2239313" cy="1207473"/>
          </a:xfrm>
          <a:prstGeom prst="rect">
            <a:avLst/>
          </a:prstGeom>
        </p:spPr>
      </p:pic>
      <p:pic>
        <p:nvPicPr>
          <p:cNvPr id="5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4A0E7128-B342-1470-24CA-BFAFBB0C22C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8095900" y="5618758"/>
            <a:ext cx="1039130" cy="1017059"/>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a:extLst>
              <a:ext uri="{FF2B5EF4-FFF2-40B4-BE49-F238E27FC236}">
                <a16:creationId xmlns:a16="http://schemas.microsoft.com/office/drawing/2014/main" id="{EA0D2419-FD44-47EA-9CE4-FA7D7BCAC1A0}"/>
              </a:ext>
            </a:extLst>
          </p:cNvPr>
          <p:cNvGrpSpPr/>
          <p:nvPr/>
        </p:nvGrpSpPr>
        <p:grpSpPr>
          <a:xfrm>
            <a:off x="2621538" y="371483"/>
            <a:ext cx="1431505" cy="961051"/>
            <a:chOff x="7681600" y="381950"/>
            <a:chExt cx="1073629" cy="720788"/>
          </a:xfrm>
        </p:grpSpPr>
        <p:sp>
          <p:nvSpPr>
            <p:cNvPr id="57" name="Google Shape;3401;p35">
              <a:extLst>
                <a:ext uri="{FF2B5EF4-FFF2-40B4-BE49-F238E27FC236}">
                  <a16:creationId xmlns:a16="http://schemas.microsoft.com/office/drawing/2014/main" id="{13E61DD0-41BE-D3E7-5F2F-CDB97E096346}"/>
                </a:ext>
              </a:extLst>
            </p:cNvPr>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402;p35">
              <a:extLst>
                <a:ext uri="{FF2B5EF4-FFF2-40B4-BE49-F238E27FC236}">
                  <a16:creationId xmlns:a16="http://schemas.microsoft.com/office/drawing/2014/main" id="{E849B3C4-3E53-71F6-845C-55D7BD5E2AAA}"/>
                </a:ext>
              </a:extLst>
            </p:cNvPr>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403;p35">
              <a:extLst>
                <a:ext uri="{FF2B5EF4-FFF2-40B4-BE49-F238E27FC236}">
                  <a16:creationId xmlns:a16="http://schemas.microsoft.com/office/drawing/2014/main" id="{ED9EA82C-38B9-5981-642E-536490D2C3E9}"/>
                </a:ext>
              </a:extLst>
            </p:cNvPr>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404;p35">
              <a:extLst>
                <a:ext uri="{FF2B5EF4-FFF2-40B4-BE49-F238E27FC236}">
                  <a16:creationId xmlns:a16="http://schemas.microsoft.com/office/drawing/2014/main" id="{C719C00A-AD3E-25ED-BD48-9503B467FCF5}"/>
                </a:ext>
              </a:extLst>
            </p:cNvPr>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405;p35">
              <a:extLst>
                <a:ext uri="{FF2B5EF4-FFF2-40B4-BE49-F238E27FC236}">
                  <a16:creationId xmlns:a16="http://schemas.microsoft.com/office/drawing/2014/main" id="{D9D6A5EF-03C1-A65D-2B23-440A52E2BB99}"/>
                </a:ext>
              </a:extLst>
            </p:cNvPr>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406;p35">
              <a:extLst>
                <a:ext uri="{FF2B5EF4-FFF2-40B4-BE49-F238E27FC236}">
                  <a16:creationId xmlns:a16="http://schemas.microsoft.com/office/drawing/2014/main" id="{1824DD1D-8507-A64E-51F5-5CD80A816FD2}"/>
                </a:ext>
              </a:extLst>
            </p:cNvPr>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407;p35">
              <a:extLst>
                <a:ext uri="{FF2B5EF4-FFF2-40B4-BE49-F238E27FC236}">
                  <a16:creationId xmlns:a16="http://schemas.microsoft.com/office/drawing/2014/main" id="{3F71C875-5218-6F59-D333-B07E776B0F2C}"/>
                </a:ext>
              </a:extLst>
            </p:cNvPr>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4" name="Google Shape;3408;p35">
              <a:extLst>
                <a:ext uri="{FF2B5EF4-FFF2-40B4-BE49-F238E27FC236}">
                  <a16:creationId xmlns:a16="http://schemas.microsoft.com/office/drawing/2014/main" id="{F7F9079A-6A3E-46D9-F732-4CC6A72D2F0B}"/>
                </a:ext>
              </a:extLst>
            </p:cNvPr>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5" name="Google Shape;3409;p35">
              <a:extLst>
                <a:ext uri="{FF2B5EF4-FFF2-40B4-BE49-F238E27FC236}">
                  <a16:creationId xmlns:a16="http://schemas.microsoft.com/office/drawing/2014/main" id="{1DA2BFE5-4D9A-1F23-EF0E-F0A743AED287}"/>
                </a:ext>
              </a:extLst>
            </p:cNvPr>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6" name="Google Shape;3410;p35">
              <a:extLst>
                <a:ext uri="{FF2B5EF4-FFF2-40B4-BE49-F238E27FC236}">
                  <a16:creationId xmlns:a16="http://schemas.microsoft.com/office/drawing/2014/main" id="{83DC182E-BBF3-DC1E-EC6F-F9980E5388F5}"/>
                </a:ext>
              </a:extLst>
            </p:cNvPr>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7" name="Google Shape;3411;p35">
              <a:extLst>
                <a:ext uri="{FF2B5EF4-FFF2-40B4-BE49-F238E27FC236}">
                  <a16:creationId xmlns:a16="http://schemas.microsoft.com/office/drawing/2014/main" id="{E804A8FF-2B1D-FE87-2D40-749E5B78ECDF}"/>
                </a:ext>
              </a:extLst>
            </p:cNvPr>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8" name="Google Shape;3412;p35">
              <a:extLst>
                <a:ext uri="{FF2B5EF4-FFF2-40B4-BE49-F238E27FC236}">
                  <a16:creationId xmlns:a16="http://schemas.microsoft.com/office/drawing/2014/main" id="{F10C26E8-AA27-D367-AA78-A2331CE034FA}"/>
                </a:ext>
              </a:extLst>
            </p:cNvPr>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9" name="Google Shape;3413;p35">
              <a:extLst>
                <a:ext uri="{FF2B5EF4-FFF2-40B4-BE49-F238E27FC236}">
                  <a16:creationId xmlns:a16="http://schemas.microsoft.com/office/drawing/2014/main" id="{4D50313A-6433-2C85-304D-61B20864A6D0}"/>
                </a:ext>
              </a:extLst>
            </p:cNvPr>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0" name="Google Shape;3414;p35">
              <a:extLst>
                <a:ext uri="{FF2B5EF4-FFF2-40B4-BE49-F238E27FC236}">
                  <a16:creationId xmlns:a16="http://schemas.microsoft.com/office/drawing/2014/main" id="{96639BE5-0CF6-2808-704E-95DD93A13191}"/>
                </a:ext>
              </a:extLst>
            </p:cNvPr>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1" name="Google Shape;3415;p35">
              <a:extLst>
                <a:ext uri="{FF2B5EF4-FFF2-40B4-BE49-F238E27FC236}">
                  <a16:creationId xmlns:a16="http://schemas.microsoft.com/office/drawing/2014/main" id="{B257E195-91A0-6CB4-389B-56BE01826BCD}"/>
                </a:ext>
              </a:extLst>
            </p:cNvPr>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2" name="Google Shape;3416;p35">
              <a:extLst>
                <a:ext uri="{FF2B5EF4-FFF2-40B4-BE49-F238E27FC236}">
                  <a16:creationId xmlns:a16="http://schemas.microsoft.com/office/drawing/2014/main" id="{169740C6-8363-34FE-9CD9-57E833741269}"/>
                </a:ext>
              </a:extLst>
            </p:cNvPr>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3" name="Google Shape;3417;p35">
              <a:extLst>
                <a:ext uri="{FF2B5EF4-FFF2-40B4-BE49-F238E27FC236}">
                  <a16:creationId xmlns:a16="http://schemas.microsoft.com/office/drawing/2014/main" id="{D12DA508-364D-CE06-5C90-49CF87B82446}"/>
                </a:ext>
              </a:extLst>
            </p:cNvPr>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4" name="Google Shape;3418;p35">
              <a:extLst>
                <a:ext uri="{FF2B5EF4-FFF2-40B4-BE49-F238E27FC236}">
                  <a16:creationId xmlns:a16="http://schemas.microsoft.com/office/drawing/2014/main" id="{5A067EAD-1BD5-3C68-2349-38DD9F9D1A3E}"/>
                </a:ext>
              </a:extLst>
            </p:cNvPr>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5" name="Google Shape;3419;p35">
              <a:extLst>
                <a:ext uri="{FF2B5EF4-FFF2-40B4-BE49-F238E27FC236}">
                  <a16:creationId xmlns:a16="http://schemas.microsoft.com/office/drawing/2014/main" id="{51C25513-CB7D-0915-BA66-827425A87C17}"/>
                </a:ext>
              </a:extLst>
            </p:cNvPr>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6" name="Google Shape;3420;p35">
              <a:extLst>
                <a:ext uri="{FF2B5EF4-FFF2-40B4-BE49-F238E27FC236}">
                  <a16:creationId xmlns:a16="http://schemas.microsoft.com/office/drawing/2014/main" id="{65908A4C-0A6D-7410-1E9C-D7078722EA8E}"/>
                </a:ext>
              </a:extLst>
            </p:cNvPr>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7" name="Google Shape;3421;p35">
              <a:extLst>
                <a:ext uri="{FF2B5EF4-FFF2-40B4-BE49-F238E27FC236}">
                  <a16:creationId xmlns:a16="http://schemas.microsoft.com/office/drawing/2014/main" id="{21EF5AFC-96E7-73BA-F1E8-0E0F97A69AC0}"/>
                </a:ext>
              </a:extLst>
            </p:cNvPr>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8" name="Google Shape;3422;p35">
              <a:extLst>
                <a:ext uri="{FF2B5EF4-FFF2-40B4-BE49-F238E27FC236}">
                  <a16:creationId xmlns:a16="http://schemas.microsoft.com/office/drawing/2014/main" id="{76EEC02C-A12A-9ABE-6FFF-F032A95745ED}"/>
                </a:ext>
              </a:extLst>
            </p:cNvPr>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9" name="Google Shape;3423;p35">
              <a:extLst>
                <a:ext uri="{FF2B5EF4-FFF2-40B4-BE49-F238E27FC236}">
                  <a16:creationId xmlns:a16="http://schemas.microsoft.com/office/drawing/2014/main" id="{3BC95FAC-0C3B-62C7-0E5F-9D19F9F73210}"/>
                </a:ext>
              </a:extLst>
            </p:cNvPr>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0" name="Google Shape;3424;p35">
              <a:extLst>
                <a:ext uri="{FF2B5EF4-FFF2-40B4-BE49-F238E27FC236}">
                  <a16:creationId xmlns:a16="http://schemas.microsoft.com/office/drawing/2014/main" id="{15B668F8-BC73-BF65-2D62-94071A767096}"/>
                </a:ext>
              </a:extLst>
            </p:cNvPr>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1" name="Google Shape;3425;p35">
              <a:extLst>
                <a:ext uri="{FF2B5EF4-FFF2-40B4-BE49-F238E27FC236}">
                  <a16:creationId xmlns:a16="http://schemas.microsoft.com/office/drawing/2014/main" id="{F619561C-9835-E6CE-40CC-6002BBBF8475}"/>
                </a:ext>
              </a:extLst>
            </p:cNvPr>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2" name="Google Shape;3426;p35">
              <a:extLst>
                <a:ext uri="{FF2B5EF4-FFF2-40B4-BE49-F238E27FC236}">
                  <a16:creationId xmlns:a16="http://schemas.microsoft.com/office/drawing/2014/main" id="{E39E978A-6233-771A-12E5-C94D12E75F8E}"/>
                </a:ext>
              </a:extLst>
            </p:cNvPr>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3" name="Google Shape;3427;p35">
              <a:extLst>
                <a:ext uri="{FF2B5EF4-FFF2-40B4-BE49-F238E27FC236}">
                  <a16:creationId xmlns:a16="http://schemas.microsoft.com/office/drawing/2014/main" id="{937D3238-61ED-945C-3055-5FBFF7C0DE63}"/>
                </a:ext>
              </a:extLst>
            </p:cNvPr>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4" name="Google Shape;3428;p35">
              <a:extLst>
                <a:ext uri="{FF2B5EF4-FFF2-40B4-BE49-F238E27FC236}">
                  <a16:creationId xmlns:a16="http://schemas.microsoft.com/office/drawing/2014/main" id="{0AB8C526-7942-89AD-8B43-58287AA03520}"/>
                </a:ext>
              </a:extLst>
            </p:cNvPr>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5" name="Google Shape;3429;p35">
              <a:extLst>
                <a:ext uri="{FF2B5EF4-FFF2-40B4-BE49-F238E27FC236}">
                  <a16:creationId xmlns:a16="http://schemas.microsoft.com/office/drawing/2014/main" id="{0EB44655-B7F1-4521-9B80-D3B1884C73D3}"/>
                </a:ext>
              </a:extLst>
            </p:cNvPr>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9493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46" grpId="0" animBg="1"/>
      <p:bldP spid="47" grpId="0" animBg="1"/>
      <p:bldP spid="48" grpId="0" animBg="1"/>
      <p:bldP spid="49" grpId="0" animBg="1"/>
      <p:bldP spid="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82317" y="2513064"/>
            <a:ext cx="4860850" cy="1500924"/>
          </a:xfrm>
          <a:prstGeom prst="rect">
            <a:avLst/>
          </a:prstGeom>
        </p:spPr>
        <p:txBody>
          <a:bodyPr wrap="square">
            <a:spAutoFit/>
          </a:bodyPr>
          <a:lstStyle/>
          <a:p>
            <a:pPr algn="ct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chẳng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thiếu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đâu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THỪA THIÊN – HUẾ</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9</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6789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3728892" y="480060"/>
            <a:ext cx="7778584"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latin typeface="#9Slide05 SVNClementine" panose="020F0502020204030203" pitchFamily="34" charset="0"/>
                <a:ea typeface="+mj-ea"/>
                <a:cs typeface="+mj-cs"/>
              </a:rPr>
              <a:t>CHƯƠNG 1: </a:t>
            </a:r>
            <a:endParaRPr lang="en-US" sz="5400" dirty="0">
              <a:latin typeface="#9Slide05 SVNClementine" panose="020F0502020204030203" pitchFamily="34" charset="0"/>
              <a:ea typeface="+mj-ea"/>
              <a:cs typeface="+mj-cs"/>
            </a:endParaRPr>
          </a:p>
          <a:p>
            <a:pPr algn="ctr">
              <a:lnSpc>
                <a:spcPct val="90000"/>
              </a:lnSpc>
              <a:spcBef>
                <a:spcPct val="0"/>
              </a:spcBef>
              <a:spcAft>
                <a:spcPts val="600"/>
              </a:spcAft>
            </a:pPr>
            <a:r>
              <a:rPr lang="vi-VN" sz="5400" dirty="0">
                <a:latin typeface="#9Slide05 SVNClementine" panose="020F0502020204030203" pitchFamily="34" charset="0"/>
                <a:ea typeface="+mj-ea"/>
                <a:cs typeface="+mj-cs"/>
              </a:rPr>
              <a:t>ĐẶC ĐIỂM VỊ TRÍ ĐỊA LÍ, PHẠM VI LÃNH THỔ, ĐỊA HÌNH VÀ KHOÁNG SẢN VIỆT NAM</a:t>
            </a:r>
            <a:endParaRPr lang="en-US" sz="3600" dirty="0">
              <a:latin typeface="#9Slide05 SVNClementine" panose="020F0502020204030203" pitchFamily="34" charset="0"/>
              <a:ea typeface="+mj-ea"/>
              <a:cs typeface="+mj-cs"/>
            </a:endParaRPr>
          </a:p>
        </p:txBody>
      </p:sp>
      <p:sp>
        <p:nvSpPr>
          <p:cNvPr id="2" name="TextBox 1">
            <a:extLst>
              <a:ext uri="{FF2B5EF4-FFF2-40B4-BE49-F238E27FC236}">
                <a16:creationId xmlns:a16="http://schemas.microsoft.com/office/drawing/2014/main" id="{545B81AD-5C84-F2EB-5E7E-A728FB075FBF}"/>
              </a:ext>
            </a:extLst>
          </p:cNvPr>
          <p:cNvSpPr txBox="1"/>
          <p:nvPr/>
        </p:nvSpPr>
        <p:spPr>
          <a:xfrm>
            <a:off x="3557324" y="2897125"/>
            <a:ext cx="7187529"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solidFill>
                  <a:srgbClr val="FFFF00"/>
                </a:solidFill>
                <a:latin typeface="#9Slide05 SVNClementine" panose="020F0502020204030203" pitchFamily="34" charset="0"/>
                <a:ea typeface="+mj-ea"/>
                <a:cs typeface="+mj-cs"/>
              </a:rPr>
              <a:t>Bài 1: </a:t>
            </a:r>
            <a:endParaRPr lang="en-US" sz="5400" dirty="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vi-VN" sz="5400" dirty="0">
                <a:solidFill>
                  <a:srgbClr val="FFFF00"/>
                </a:solidFill>
                <a:latin typeface="#9Slide05 SVNClementine" panose="020F0502020204030203" pitchFamily="34" charset="0"/>
                <a:ea typeface="+mj-ea"/>
                <a:cs typeface="+mj-cs"/>
              </a:rPr>
              <a:t>ĐẶC ĐIỂM VỊ TRÍ ĐỊA LÍ, PHẠM VI LÃNH THỔ</a:t>
            </a:r>
            <a:endParaRPr lang="en-US" sz="3600" dirty="0">
              <a:solidFill>
                <a:srgbClr val="FFFF00"/>
              </a:solidFill>
              <a:latin typeface="#9Slide05 SVNClementine" panose="020F0502020204030203" pitchFamily="34" charset="0"/>
              <a:ea typeface="+mj-ea"/>
              <a:cs typeface="+mj-cs"/>
            </a:endParaRPr>
          </a:p>
        </p:txBody>
      </p:sp>
      <p:pic>
        <p:nvPicPr>
          <p:cNvPr id="3" name="Picture 2" descr="Map&#10;&#10;Description automatically generated">
            <a:extLst>
              <a:ext uri="{FF2B5EF4-FFF2-40B4-BE49-F238E27FC236}">
                <a16:creationId xmlns:a16="http://schemas.microsoft.com/office/drawing/2014/main" id="{712BBF7F-AE38-6FF6-9298-97147029BAC9}"/>
              </a:ext>
            </a:extLst>
          </p:cNvPr>
          <p:cNvPicPr>
            <a:picLocks noChangeAspect="1"/>
          </p:cNvPicPr>
          <p:nvPr/>
        </p:nvPicPr>
        <p:blipFill rotWithShape="1">
          <a:blip r:embed="rId2">
            <a:clrChange>
              <a:clrFrom>
                <a:srgbClr val="000000"/>
              </a:clrFrom>
              <a:clrTo>
                <a:srgbClr val="000000">
                  <a:alpha val="0"/>
                </a:srgbClr>
              </a:clrTo>
            </a:clrChange>
          </a:blip>
          <a:srcRect r="966" b="-3"/>
          <a:stretch/>
        </p:blipFill>
        <p:spPr>
          <a:xfrm>
            <a:off x="97932" y="274320"/>
            <a:ext cx="3936404" cy="6309360"/>
          </a:xfrm>
          <a:prstGeom prst="rect">
            <a:avLst/>
          </a:prstGeom>
        </p:spPr>
      </p:pic>
      <p:pic>
        <p:nvPicPr>
          <p:cNvPr id="4" name="Picture 3">
            <a:extLst>
              <a:ext uri="{FF2B5EF4-FFF2-40B4-BE49-F238E27FC236}">
                <a16:creationId xmlns:a16="http://schemas.microsoft.com/office/drawing/2014/main" id="{919DEF47-6A6D-A471-F1A6-422F0D7073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9230504" y="5277512"/>
            <a:ext cx="3200002" cy="1580488"/>
          </a:xfrm>
          <a:prstGeom prst="rect">
            <a:avLst/>
          </a:prstGeom>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9952119" y="3880624"/>
            <a:ext cx="2239881" cy="2689145"/>
          </a:xfrm>
          <a:prstGeom prst="rect">
            <a:avLst/>
          </a:prstGeom>
        </p:spPr>
      </p:pic>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7">
            <a:extLst>
              <a:ext uri="{FF2B5EF4-FFF2-40B4-BE49-F238E27FC236}">
                <a16:creationId xmlns:a16="http://schemas.microsoft.com/office/drawing/2014/main" id="{B019053A-0486-90CB-F053-D397AE9249FB}"/>
              </a:ext>
            </a:extLst>
          </p:cNvPr>
          <p:cNvSpPr/>
          <p:nvPr/>
        </p:nvSpPr>
        <p:spPr>
          <a:xfrm>
            <a:off x="3786394" y="1661976"/>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6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7A56150F-771C-BF9E-57D7-B640624007B1}"/>
              </a:ext>
            </a:extLst>
          </p:cNvPr>
          <p:cNvSpPr/>
          <p:nvPr/>
        </p:nvSpPr>
        <p:spPr>
          <a:xfrm>
            <a:off x="8565282" y="164615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10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điền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khuyết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PHT</a:t>
            </a:r>
          </a:p>
        </p:txBody>
      </p:sp>
      <p:sp>
        <p:nvSpPr>
          <p:cNvPr id="16" name="Rectangle: Rounded Corners 7">
            <a:extLst>
              <a:ext uri="{FF2B5EF4-FFF2-40B4-BE49-F238E27FC236}">
                <a16:creationId xmlns:a16="http://schemas.microsoft.com/office/drawing/2014/main" id="{B531BBCA-DA50-2E69-10D7-D2CBF8B5AAEE}"/>
              </a:ext>
            </a:extLst>
          </p:cNvPr>
          <p:cNvSpPr/>
          <p:nvPr/>
        </p:nvSpPr>
        <p:spPr>
          <a:xfrm>
            <a:off x="7018152" y="401193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Đ</a:t>
            </a:r>
            <a:r>
              <a:rPr lang="vi-VN" sz="2400" b="1" dirty="0">
                <a:solidFill>
                  <a:schemeClr val="tx1"/>
                </a:solidFill>
                <a:latin typeface="#9Slide03 SFU Futura_12" panose="00000400000000000000" pitchFamily="2" charset="0"/>
                <a:cs typeface="Arial" panose="020B0604020202020204" pitchFamily="34" charset="0"/>
              </a:rPr>
              <a:t>ổi bài chấm chéo, mỗi câu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7" name="Picture 6" descr="Search keyword icon Royalty Free Vector Image - VectorStock">
            <a:extLst>
              <a:ext uri="{FF2B5EF4-FFF2-40B4-BE49-F238E27FC236}">
                <a16:creationId xmlns:a16="http://schemas.microsoft.com/office/drawing/2014/main" id="{12E639BB-C37A-F3C1-1079-FF3BFA5308C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1084741" y="2595242"/>
            <a:ext cx="512098" cy="553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hampions cup icon Royalty Free Vector Image - VectorStock">
            <a:extLst>
              <a:ext uri="{FF2B5EF4-FFF2-40B4-BE49-F238E27FC236}">
                <a16:creationId xmlns:a16="http://schemas.microsoft.com/office/drawing/2014/main" id="{18D8DCAD-082C-7CE5-E3EA-A56F2AE0AC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2406" y="4011930"/>
            <a:ext cx="421254" cy="4549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E21903E9-279E-36C0-F519-BBBF5D6B6954}"/>
              </a:ext>
            </a:extLst>
          </p:cNvPr>
          <p:cNvSpPr/>
          <p:nvPr/>
        </p:nvSpPr>
        <p:spPr>
          <a:xfrm>
            <a:off x="4386679" y="4000868"/>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10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F6602446-1C9E-9C8F-3E70-AA3077860BA3}"/>
              </a:ext>
            </a:extLst>
          </p:cNvPr>
          <p:cNvSpPr/>
          <p:nvPr/>
        </p:nvSpPr>
        <p:spPr>
          <a:xfrm>
            <a:off x="6163758" y="1670455"/>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id="{1D3DFE37-8768-6799-94BB-F35D1D2955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6822" y="2595241"/>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versation, Debate, Discussion, Talking, Two People Talking Icon #432048  - PNG Images - PNGio">
            <a:extLst>
              <a:ext uri="{FF2B5EF4-FFF2-40B4-BE49-F238E27FC236}">
                <a16:creationId xmlns:a16="http://schemas.microsoft.com/office/drawing/2014/main" id="{2103F5FD-BE06-CC02-F4E3-8A357A2175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8820" y="2595241"/>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12">
            <a:clrChange>
              <a:clrFrom>
                <a:srgbClr val="000000"/>
              </a:clrFrom>
              <a:clrTo>
                <a:srgbClr val="000000">
                  <a:alpha val="0"/>
                </a:srgbClr>
              </a:clrTo>
            </a:clrChange>
          </a:blip>
          <a:srcRect r="966" b="-3"/>
          <a:stretch/>
        </p:blipFill>
        <p:spPr>
          <a:xfrm>
            <a:off x="141260" y="878082"/>
            <a:ext cx="3564447" cy="5713178"/>
          </a:xfrm>
          <a:prstGeom prst="rect">
            <a:avLst/>
          </a:prstGeom>
        </p:spPr>
      </p:pic>
    </p:spTree>
    <p:extLst>
      <p:ext uri="{BB962C8B-B14F-4D97-AF65-F5344CB8AC3E}">
        <p14:creationId xmlns:p14="http://schemas.microsoft.com/office/powerpoint/2010/main" val="15310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a.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id="{0F1DD836-98FE-9588-626E-A2CAD1901AE0}"/>
              </a:ext>
            </a:extLst>
          </p:cNvPr>
          <p:cNvSpPr txBox="1"/>
          <p:nvPr/>
        </p:nvSpPr>
        <p:spPr>
          <a:xfrm>
            <a:off x="766140" y="2446297"/>
            <a:ext cx="11231817" cy="461665"/>
          </a:xfrm>
          <a:prstGeom prst="rect">
            <a:avLst/>
          </a:prstGeom>
          <a:noFill/>
        </p:spPr>
        <p:txBody>
          <a:bodyPr wrap="square">
            <a:spAutoFit/>
          </a:bodyPr>
          <a:lstStyle/>
          <a:p>
            <a:r>
              <a:rPr lang="vi-VN" sz="2400" dirty="0">
                <a:latin typeface="#9Slide03 SFU Futura_12" panose="020B0604020202020204" charset="0"/>
              </a:rPr>
              <a:t>1.</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id="{F35732B5-A7CF-FB32-A77E-B279413A85F7}"/>
              </a:ext>
            </a:extLst>
          </p:cNvPr>
          <p:cNvSpPr txBox="1"/>
          <p:nvPr/>
        </p:nvSpPr>
        <p:spPr>
          <a:xfrm>
            <a:off x="761718" y="3002166"/>
            <a:ext cx="9721131" cy="461665"/>
          </a:xfrm>
          <a:prstGeom prst="rect">
            <a:avLst/>
          </a:prstGeom>
          <a:noFill/>
        </p:spPr>
        <p:txBody>
          <a:bodyPr wrap="square">
            <a:spAutoFit/>
          </a:bodyPr>
          <a:lstStyle/>
          <a:p>
            <a:r>
              <a:rPr lang="en-US" sz="2400" dirty="0">
                <a:latin typeface="#9Slide03 SFU Futura_12" panose="020B0604020202020204" charset="0"/>
              </a:rPr>
              <a:t>2.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id="{17B158C8-C515-919A-A6B5-F189D2FA7243}"/>
              </a:ext>
            </a:extLst>
          </p:cNvPr>
          <p:cNvSpPr txBox="1"/>
          <p:nvPr/>
        </p:nvSpPr>
        <p:spPr>
          <a:xfrm>
            <a:off x="761718" y="3542973"/>
            <a:ext cx="11290966" cy="461665"/>
          </a:xfrm>
          <a:prstGeom prst="rect">
            <a:avLst/>
          </a:prstGeom>
          <a:noFill/>
        </p:spPr>
        <p:txBody>
          <a:bodyPr wrap="square">
            <a:spAutoFit/>
          </a:bodyPr>
          <a:lstStyle/>
          <a:p>
            <a:r>
              <a:rPr lang="vi-VN" sz="2400" dirty="0">
                <a:latin typeface="#9Slide03 SFU Futura_12" panose="020B0604020202020204" charset="0"/>
              </a:rPr>
              <a:t>3.</a:t>
            </a:r>
            <a:r>
              <a:rPr lang="en-US" sz="2400" dirty="0">
                <a:latin typeface="#9Slide03 SFU Futura_12" panose="020B0604020202020204" charset="0"/>
              </a:rPr>
              <a:t> </a:t>
            </a:r>
            <a:r>
              <a:rPr lang="vi-VN" sz="2400" dirty="0">
                <a:latin typeface="#9Slide03 SFU Futura_12" panose="020B0604020202020204" charset="0"/>
              </a:rPr>
              <a:t>Đường bờ biển dài khoảng …………, từ thành phố ………</a:t>
            </a:r>
            <a:r>
              <a:rPr lang="en-US" sz="2400" dirty="0">
                <a:latin typeface="#9Slide03 SFU Futura_12" panose="020B0604020202020204" charset="0"/>
              </a:rPr>
              <a:t>……….</a:t>
            </a:r>
            <a:r>
              <a:rPr lang="vi-VN" sz="2400" dirty="0">
                <a:latin typeface="#9Slide03 SFU Futura_12" panose="020B0604020202020204" charset="0"/>
              </a:rPr>
              <a:t>……………. </a:t>
            </a:r>
            <a:endParaRPr lang="en-US" sz="2400" dirty="0">
              <a:latin typeface="#9Slide03 SFU Futura_12" panose="020B0604020202020204" charset="0"/>
            </a:endParaRPr>
          </a:p>
        </p:txBody>
      </p:sp>
      <p:sp>
        <p:nvSpPr>
          <p:cNvPr id="24" name="TextBox 23">
            <a:extLst>
              <a:ext uri="{FF2B5EF4-FFF2-40B4-BE49-F238E27FC236}">
                <a16:creationId xmlns:a16="http://schemas.microsoft.com/office/drawing/2014/main" id="{CAA4B1A5-9603-1E83-C4F1-E21D362C71B9}"/>
              </a:ext>
            </a:extLst>
          </p:cNvPr>
          <p:cNvSpPr txBox="1"/>
          <p:nvPr/>
        </p:nvSpPr>
        <p:spPr>
          <a:xfrm>
            <a:off x="731415" y="4065721"/>
            <a:ext cx="8732389" cy="461665"/>
          </a:xfrm>
          <a:prstGeom prst="rect">
            <a:avLst/>
          </a:prstGeom>
          <a:noFill/>
        </p:spPr>
        <p:txBody>
          <a:bodyPr wrap="square">
            <a:spAutoFit/>
          </a:bodyPr>
          <a:lstStyle/>
          <a:p>
            <a:r>
              <a:rPr lang="vi-VN" sz="2400" dirty="0">
                <a:latin typeface="#9Slide03 SFU Futura_12" panose="020B0604020202020204" charset="0"/>
              </a:rPr>
              <a:t>4.</a:t>
            </a:r>
            <a:r>
              <a:rPr lang="en-US" sz="2400" dirty="0">
                <a:latin typeface="#9Slide03 SFU Futura_12" panose="020B0604020202020204" charset="0"/>
              </a:rPr>
              <a:t> </a:t>
            </a:r>
            <a:r>
              <a:rPr lang="vi-VN" sz="2400" dirty="0">
                <a:latin typeface="#9Slide03 SFU Futura_12" panose="020B0604020202020204" charset="0"/>
              </a:rPr>
              <a:t>Nước ta có ………… tỉnh, thành phố giáp biển.</a:t>
            </a:r>
            <a:endParaRPr lang="en-US" sz="2400" dirty="0">
              <a:latin typeface="#9Slide03 SFU Futura_12" panose="020B0604020202020204" charset="0"/>
            </a:endParaRPr>
          </a:p>
        </p:txBody>
      </p:sp>
      <p:sp>
        <p:nvSpPr>
          <p:cNvPr id="26" name="TextBox 25">
            <a:extLst>
              <a:ext uri="{FF2B5EF4-FFF2-40B4-BE49-F238E27FC236}">
                <a16:creationId xmlns:a16="http://schemas.microsoft.com/office/drawing/2014/main" id="{E513DB34-59B9-F8C1-6E03-1ADDCDE2D26A}"/>
              </a:ext>
            </a:extLst>
          </p:cNvPr>
          <p:cNvSpPr txBox="1"/>
          <p:nvPr/>
        </p:nvSpPr>
        <p:spPr>
          <a:xfrm>
            <a:off x="731416" y="4654725"/>
            <a:ext cx="10729168" cy="461665"/>
          </a:xfrm>
          <a:prstGeom prst="rect">
            <a:avLst/>
          </a:prstGeom>
          <a:noFill/>
        </p:spPr>
        <p:txBody>
          <a:bodyPr wrap="square">
            <a:spAutoFit/>
          </a:bodyPr>
          <a:lstStyle/>
          <a:p>
            <a:r>
              <a:rPr lang="vi-VN" sz="2400" dirty="0">
                <a:latin typeface="#9Slide03 SFU Futura_12" panose="020B0604020202020204" charset="0"/>
              </a:rPr>
              <a:t>5.</a:t>
            </a:r>
            <a:r>
              <a:rPr lang="en-US" sz="2400" dirty="0">
                <a:latin typeface="#9Slide03 SFU Futura_12" panose="020B0604020202020204" charset="0"/>
              </a:rPr>
              <a:t> </a:t>
            </a:r>
            <a:r>
              <a:rPr lang="vi-VN" sz="2400" dirty="0">
                <a:latin typeface="#9Slide03 SFU Futura_12" panose="020B0604020202020204" charset="0"/>
              </a:rPr>
              <a:t>Vùng biển của nước ta ở biển Đông có diện tích khoảng ……………………</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id="{1E869A5F-B745-9C8F-8B19-E5B2F185C669}"/>
              </a:ext>
            </a:extLst>
          </p:cNvPr>
          <p:cNvSpPr txBox="1"/>
          <p:nvPr/>
        </p:nvSpPr>
        <p:spPr>
          <a:xfrm>
            <a:off x="731415" y="5174877"/>
            <a:ext cx="10879491" cy="830997"/>
          </a:xfrm>
          <a:prstGeom prst="rect">
            <a:avLst/>
          </a:prstGeom>
          <a:noFill/>
        </p:spPr>
        <p:txBody>
          <a:bodyPr wrap="square">
            <a:spAutoFit/>
          </a:bodyPr>
          <a:lstStyle/>
          <a:p>
            <a:r>
              <a:rPr lang="vi-VN" sz="2400" dirty="0">
                <a:latin typeface="#9Slide03 SFU Futura_12" panose="020B0604020202020204" charset="0"/>
              </a:rPr>
              <a:t>6.</a:t>
            </a:r>
            <a:r>
              <a:rPr lang="en-US" sz="2400" dirty="0">
                <a:latin typeface="#9Slide03 SFU Futura_12" panose="020B0604020202020204" charset="0"/>
              </a:rPr>
              <a:t> </a:t>
            </a:r>
            <a:r>
              <a:rPr lang="vi-VN" sz="2400" dirty="0">
                <a:latin typeface="#9Slide03 SFU Futura_12" panose="020B0604020202020204" charset="0"/>
              </a:rPr>
              <a:t>Trong vùng biển của nước ta có ……………………đảo lớn nhỏ, trong đó có 2 quần đảo Hoàng Sa và Trường Sa.</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id="{E96E27DA-80C4-2D59-C89A-23D606330EBE}"/>
              </a:ext>
            </a:extLst>
          </p:cNvPr>
          <p:cNvSpPr txBox="1"/>
          <p:nvPr/>
        </p:nvSpPr>
        <p:spPr>
          <a:xfrm>
            <a:off x="694361" y="6089581"/>
            <a:ext cx="10344002" cy="461665"/>
          </a:xfrm>
          <a:prstGeom prst="rect">
            <a:avLst/>
          </a:prstGeom>
          <a:noFill/>
        </p:spPr>
        <p:txBody>
          <a:bodyPr wrap="square">
            <a:spAutoFit/>
          </a:bodyPr>
          <a:lstStyle/>
          <a:p>
            <a:r>
              <a:rPr lang="vi-VN" sz="2400" dirty="0">
                <a:latin typeface="#9Slide03 SFU Futura_12" panose="020B0604020202020204" charset="0"/>
              </a:rPr>
              <a:t>7.</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5" grpId="0" animBg="1"/>
      <p:bldP spid="27" grpId="0" animBg="1"/>
      <p:bldP spid="11" grpId="0"/>
      <p:bldP spid="13" grpId="0"/>
      <p:bldP spid="15" grpId="0"/>
      <p:bldP spid="17" grpId="0"/>
      <p:bldP spid="24" grpId="0"/>
      <p:bldP spid="26"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92982" y="1830394"/>
            <a:ext cx="3448133" cy="523220"/>
          </a:xfrm>
          <a:prstGeom prst="rect">
            <a:avLst/>
          </a:prstGeom>
          <a:noFill/>
        </p:spPr>
        <p:txBody>
          <a:bodyPr wrap="square">
            <a:spAutoFit/>
          </a:bodyPr>
          <a:lstStyle/>
          <a:p>
            <a:r>
              <a:rPr lang="es-ES" sz="2800" b="1" dirty="0">
                <a:latin typeface="#9Slide03 SFU Futura_12" panose="020B0604020202020204" charset="0"/>
              </a:rPr>
              <a:t>b.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id="{5B1ABD6D-8CD4-039A-B6BE-45A8F66A2990}"/>
              </a:ext>
            </a:extLst>
          </p:cNvPr>
          <p:cNvSpPr txBox="1"/>
          <p:nvPr/>
        </p:nvSpPr>
        <p:spPr>
          <a:xfrm>
            <a:off x="1020419" y="2471568"/>
            <a:ext cx="10593261"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8.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id="{5275A22B-0D19-B7DC-E0BE-1F98FDC6FF83}"/>
              </a:ext>
            </a:extLst>
          </p:cNvPr>
          <p:cNvSpPr txBox="1"/>
          <p:nvPr/>
        </p:nvSpPr>
        <p:spPr>
          <a:xfrm>
            <a:off x="1044478" y="3712635"/>
            <a:ext cx="10167151" cy="1131400"/>
          </a:xfrm>
          <a:prstGeom prst="rect">
            <a:avLst/>
          </a:prstGeom>
          <a:noFill/>
        </p:spPr>
        <p:txBody>
          <a:bodyPr wrap="square">
            <a:spAutoFit/>
          </a:bodyPr>
          <a:lstStyle/>
          <a:p>
            <a:pPr>
              <a:lnSpc>
                <a:spcPct val="150000"/>
              </a:lnSpc>
            </a:pPr>
            <a:r>
              <a:rPr lang="vi-VN" sz="2400" dirty="0">
                <a:latin typeface="#9Slide03 SFU Futura_12" panose="020B0604020202020204" charset="0"/>
              </a:rPr>
              <a:t>9.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id="{FE45ADE5-D053-8D74-7233-8020BEBF5307}"/>
              </a:ext>
            </a:extLst>
          </p:cNvPr>
          <p:cNvSpPr txBox="1"/>
          <p:nvPr/>
        </p:nvSpPr>
        <p:spPr>
          <a:xfrm>
            <a:off x="967750" y="5079943"/>
            <a:ext cx="10728599"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10.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tây</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Tree>
    <p:extLst>
      <p:ext uri="{BB962C8B-B14F-4D97-AF65-F5344CB8AC3E}">
        <p14:creationId xmlns:p14="http://schemas.microsoft.com/office/powerpoint/2010/main" val="1487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3777446" y="856464"/>
            <a:ext cx="4792293"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1508B8"/>
                </a:solidFill>
                <a:latin typeface="#9Slide05 Great Vibes" panose="02000507080000020002" pitchFamily="2" charset="0"/>
                <a:cs typeface="Arial" panose="020B0604020202020204" pitchFamily="34" charset="0"/>
              </a:rPr>
              <a:t>Đáp</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1508B8"/>
                </a:solidFill>
                <a:latin typeface="#9Slide05 Great Vibes" panose="02000507080000020002" pitchFamily="2" charset="0"/>
                <a:cs typeface="Arial" panose="020B0604020202020204" pitchFamily="34" charset="0"/>
              </a:rPr>
              <a:t>án</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967750" y="1142321"/>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637010" y="1099569"/>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a.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id="{0F1DD836-98FE-9588-626E-A2CAD1901AE0}"/>
              </a:ext>
            </a:extLst>
          </p:cNvPr>
          <p:cNvSpPr txBox="1"/>
          <p:nvPr/>
        </p:nvSpPr>
        <p:spPr>
          <a:xfrm>
            <a:off x="766140" y="2446297"/>
            <a:ext cx="11231817" cy="461665"/>
          </a:xfrm>
          <a:prstGeom prst="rect">
            <a:avLst/>
          </a:prstGeom>
          <a:noFill/>
        </p:spPr>
        <p:txBody>
          <a:bodyPr wrap="square">
            <a:spAutoFit/>
          </a:bodyPr>
          <a:lstStyle/>
          <a:p>
            <a:r>
              <a:rPr lang="vi-VN" sz="2400" dirty="0">
                <a:latin typeface="#9Slide03 SFU Futura_12" panose="020B0604020202020204" charset="0"/>
              </a:rPr>
              <a:t>1.</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id="{F35732B5-A7CF-FB32-A77E-B279413A85F7}"/>
              </a:ext>
            </a:extLst>
          </p:cNvPr>
          <p:cNvSpPr txBox="1"/>
          <p:nvPr/>
        </p:nvSpPr>
        <p:spPr>
          <a:xfrm>
            <a:off x="761718" y="3002166"/>
            <a:ext cx="7088713" cy="461665"/>
          </a:xfrm>
          <a:prstGeom prst="rect">
            <a:avLst/>
          </a:prstGeom>
          <a:noFill/>
        </p:spPr>
        <p:txBody>
          <a:bodyPr wrap="square">
            <a:spAutoFit/>
          </a:bodyPr>
          <a:lstStyle/>
          <a:p>
            <a:r>
              <a:rPr lang="en-US" sz="2400" dirty="0">
                <a:latin typeface="#9Slide03 SFU Futura_12" panose="020B0604020202020204" charset="0"/>
              </a:rPr>
              <a:t>2.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id="{17B158C8-C515-919A-A6B5-F189D2FA7243}"/>
              </a:ext>
            </a:extLst>
          </p:cNvPr>
          <p:cNvSpPr txBox="1"/>
          <p:nvPr/>
        </p:nvSpPr>
        <p:spPr>
          <a:xfrm>
            <a:off x="761718" y="3542973"/>
            <a:ext cx="11290966" cy="461665"/>
          </a:xfrm>
          <a:prstGeom prst="rect">
            <a:avLst/>
          </a:prstGeom>
          <a:noFill/>
        </p:spPr>
        <p:txBody>
          <a:bodyPr wrap="square">
            <a:spAutoFit/>
          </a:bodyPr>
          <a:lstStyle/>
          <a:p>
            <a:r>
              <a:rPr lang="vi-VN" sz="2400" dirty="0">
                <a:latin typeface="#9Slide03 SFU Futura_12" panose="020B0604020202020204" charset="0"/>
              </a:rPr>
              <a:t>3.</a:t>
            </a:r>
            <a:r>
              <a:rPr lang="en-US" sz="2400" dirty="0">
                <a:latin typeface="#9Slide03 SFU Futura_12" panose="020B0604020202020204" charset="0"/>
              </a:rPr>
              <a:t> </a:t>
            </a:r>
            <a:r>
              <a:rPr lang="vi-VN" sz="2400" dirty="0">
                <a:latin typeface="#9Slide03 SFU Futura_12" panose="020B0604020202020204" charset="0"/>
              </a:rPr>
              <a:t>Đường bờ biển dài khoảng …………, từ thành phố ………</a:t>
            </a:r>
            <a:r>
              <a:rPr lang="en-US" sz="2400" dirty="0">
                <a:latin typeface="#9Slide03 SFU Futura_12" panose="020B0604020202020204" charset="0"/>
              </a:rPr>
              <a:t>……….</a:t>
            </a:r>
            <a:r>
              <a:rPr lang="vi-VN" sz="2400" dirty="0">
                <a:latin typeface="#9Slide03 SFU Futura_12" panose="020B0604020202020204" charset="0"/>
              </a:rPr>
              <a:t>……………. </a:t>
            </a:r>
            <a:endParaRPr lang="en-US" sz="2400" dirty="0">
              <a:latin typeface="#9Slide03 SFU Futura_12" panose="020B0604020202020204" charset="0"/>
            </a:endParaRPr>
          </a:p>
        </p:txBody>
      </p:sp>
      <p:sp>
        <p:nvSpPr>
          <p:cNvPr id="24" name="TextBox 23">
            <a:extLst>
              <a:ext uri="{FF2B5EF4-FFF2-40B4-BE49-F238E27FC236}">
                <a16:creationId xmlns:a16="http://schemas.microsoft.com/office/drawing/2014/main" id="{CAA4B1A5-9603-1E83-C4F1-E21D362C71B9}"/>
              </a:ext>
            </a:extLst>
          </p:cNvPr>
          <p:cNvSpPr txBox="1"/>
          <p:nvPr/>
        </p:nvSpPr>
        <p:spPr>
          <a:xfrm>
            <a:off x="731415" y="4065721"/>
            <a:ext cx="8732389" cy="461665"/>
          </a:xfrm>
          <a:prstGeom prst="rect">
            <a:avLst/>
          </a:prstGeom>
          <a:noFill/>
        </p:spPr>
        <p:txBody>
          <a:bodyPr wrap="square">
            <a:spAutoFit/>
          </a:bodyPr>
          <a:lstStyle/>
          <a:p>
            <a:r>
              <a:rPr lang="vi-VN" sz="2400" dirty="0">
                <a:latin typeface="#9Slide03 SFU Futura_12" panose="020B0604020202020204" charset="0"/>
              </a:rPr>
              <a:t>4.</a:t>
            </a:r>
            <a:r>
              <a:rPr lang="en-US" sz="2400" dirty="0">
                <a:latin typeface="#9Slide03 SFU Futura_12" panose="020B0604020202020204" charset="0"/>
              </a:rPr>
              <a:t> </a:t>
            </a:r>
            <a:r>
              <a:rPr lang="vi-VN" sz="2400" dirty="0">
                <a:latin typeface="#9Slide03 SFU Futura_12" panose="020B0604020202020204" charset="0"/>
              </a:rPr>
              <a:t>Nước ta có ………… tỉnh, thành phố giáp biển.</a:t>
            </a:r>
            <a:endParaRPr lang="en-US" sz="2400" dirty="0">
              <a:latin typeface="#9Slide03 SFU Futura_12" panose="020B0604020202020204" charset="0"/>
            </a:endParaRPr>
          </a:p>
        </p:txBody>
      </p:sp>
      <p:sp>
        <p:nvSpPr>
          <p:cNvPr id="26" name="TextBox 25">
            <a:extLst>
              <a:ext uri="{FF2B5EF4-FFF2-40B4-BE49-F238E27FC236}">
                <a16:creationId xmlns:a16="http://schemas.microsoft.com/office/drawing/2014/main" id="{E513DB34-59B9-F8C1-6E03-1ADDCDE2D26A}"/>
              </a:ext>
            </a:extLst>
          </p:cNvPr>
          <p:cNvSpPr txBox="1"/>
          <p:nvPr/>
        </p:nvSpPr>
        <p:spPr>
          <a:xfrm>
            <a:off x="731416" y="4654725"/>
            <a:ext cx="10729168" cy="461665"/>
          </a:xfrm>
          <a:prstGeom prst="rect">
            <a:avLst/>
          </a:prstGeom>
          <a:noFill/>
        </p:spPr>
        <p:txBody>
          <a:bodyPr wrap="square">
            <a:spAutoFit/>
          </a:bodyPr>
          <a:lstStyle/>
          <a:p>
            <a:r>
              <a:rPr lang="vi-VN" sz="2400" dirty="0">
                <a:latin typeface="#9Slide03 SFU Futura_12" panose="020B0604020202020204" charset="0"/>
              </a:rPr>
              <a:t>5.</a:t>
            </a:r>
            <a:r>
              <a:rPr lang="en-US" sz="2400" dirty="0">
                <a:latin typeface="#9Slide03 SFU Futura_12" panose="020B0604020202020204" charset="0"/>
              </a:rPr>
              <a:t> </a:t>
            </a:r>
            <a:r>
              <a:rPr lang="vi-VN" sz="2400" dirty="0">
                <a:latin typeface="#9Slide03 SFU Futura_12" panose="020B0604020202020204" charset="0"/>
              </a:rPr>
              <a:t>Vùng biển của nước ta ở biển Đông có diện tích khoảng ……………………</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id="{1E869A5F-B745-9C8F-8B19-E5B2F185C669}"/>
              </a:ext>
            </a:extLst>
          </p:cNvPr>
          <p:cNvSpPr txBox="1"/>
          <p:nvPr/>
        </p:nvSpPr>
        <p:spPr>
          <a:xfrm>
            <a:off x="731415" y="5174877"/>
            <a:ext cx="10879491" cy="830997"/>
          </a:xfrm>
          <a:prstGeom prst="rect">
            <a:avLst/>
          </a:prstGeom>
          <a:noFill/>
        </p:spPr>
        <p:txBody>
          <a:bodyPr wrap="square">
            <a:spAutoFit/>
          </a:bodyPr>
          <a:lstStyle/>
          <a:p>
            <a:r>
              <a:rPr lang="vi-VN" sz="2400" dirty="0">
                <a:latin typeface="#9Slide03 SFU Futura_12" panose="020B0604020202020204" charset="0"/>
              </a:rPr>
              <a:t>6.</a:t>
            </a:r>
            <a:r>
              <a:rPr lang="en-US" sz="2400" dirty="0">
                <a:latin typeface="#9Slide03 SFU Futura_12" panose="020B0604020202020204" charset="0"/>
              </a:rPr>
              <a:t> </a:t>
            </a:r>
            <a:r>
              <a:rPr lang="vi-VN" sz="2400" dirty="0">
                <a:latin typeface="#9Slide03 SFU Futura_12" panose="020B0604020202020204" charset="0"/>
              </a:rPr>
              <a:t>Trong vùng biển của nước ta có ……………………đảo lớn nhỏ, trong đó có 2 quần đảo Hoàng Sa và Trường Sa.</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id="{E96E27DA-80C4-2D59-C89A-23D606330EBE}"/>
              </a:ext>
            </a:extLst>
          </p:cNvPr>
          <p:cNvSpPr txBox="1"/>
          <p:nvPr/>
        </p:nvSpPr>
        <p:spPr>
          <a:xfrm>
            <a:off x="694361" y="6089581"/>
            <a:ext cx="10344002" cy="461665"/>
          </a:xfrm>
          <a:prstGeom prst="rect">
            <a:avLst/>
          </a:prstGeom>
          <a:noFill/>
        </p:spPr>
        <p:txBody>
          <a:bodyPr wrap="square">
            <a:spAutoFit/>
          </a:bodyPr>
          <a:lstStyle/>
          <a:p>
            <a:r>
              <a:rPr lang="vi-VN" sz="2400" dirty="0">
                <a:latin typeface="#9Slide03 SFU Futura_12" panose="020B0604020202020204" charset="0"/>
              </a:rPr>
              <a:t>7.</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
        <p:nvSpPr>
          <p:cNvPr id="37" name="TextBox 36">
            <a:extLst>
              <a:ext uri="{FF2B5EF4-FFF2-40B4-BE49-F238E27FC236}">
                <a16:creationId xmlns:a16="http://schemas.microsoft.com/office/drawing/2014/main" id="{57245BA1-6BB0-8878-CF65-6546DA9AD74F}"/>
              </a:ext>
            </a:extLst>
          </p:cNvPr>
          <p:cNvSpPr txBox="1"/>
          <p:nvPr/>
        </p:nvSpPr>
        <p:spPr>
          <a:xfrm>
            <a:off x="4853460" y="2348385"/>
            <a:ext cx="2785827" cy="400110"/>
          </a:xfrm>
          <a:prstGeom prst="rect">
            <a:avLst/>
          </a:prstGeom>
          <a:noFill/>
        </p:spPr>
        <p:txBody>
          <a:bodyPr wrap="square">
            <a:spAutoFit/>
          </a:bodyPr>
          <a:lstStyle/>
          <a:p>
            <a:r>
              <a:rPr lang="en-US" sz="2000" b="1" dirty="0" err="1">
                <a:solidFill>
                  <a:srgbClr val="C00000"/>
                </a:solidFill>
                <a:latin typeface="#9Slide03 SFU Futura_12" panose="020B0604020202020204" charset="0"/>
              </a:rPr>
              <a:t>thống</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nhất</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và</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toàn</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vẹn</a:t>
            </a:r>
            <a:endParaRPr lang="en-US" sz="2000" b="1" dirty="0">
              <a:solidFill>
                <a:srgbClr val="C00000"/>
              </a:solidFill>
              <a:latin typeface="#9Slide03 SFU Futura_12" panose="020B0604020202020204" charset="0"/>
            </a:endParaRPr>
          </a:p>
        </p:txBody>
      </p:sp>
      <p:sp>
        <p:nvSpPr>
          <p:cNvPr id="39" name="TextBox 38">
            <a:extLst>
              <a:ext uri="{FF2B5EF4-FFF2-40B4-BE49-F238E27FC236}">
                <a16:creationId xmlns:a16="http://schemas.microsoft.com/office/drawing/2014/main" id="{FEEFA80D-46A4-B873-91E1-84FA314011AE}"/>
              </a:ext>
            </a:extLst>
          </p:cNvPr>
          <p:cNvSpPr txBox="1"/>
          <p:nvPr/>
        </p:nvSpPr>
        <p:spPr>
          <a:xfrm>
            <a:off x="8859884" y="2274758"/>
            <a:ext cx="2333560" cy="769441"/>
          </a:xfrm>
          <a:prstGeom prst="rect">
            <a:avLst/>
          </a:prstGeom>
          <a:noFill/>
        </p:spPr>
        <p:txBody>
          <a:bodyPr wrap="square">
            <a:spAutoFit/>
          </a:bodyPr>
          <a:lstStyle/>
          <a:p>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đất</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biển</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và</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trời</a:t>
            </a:r>
            <a:r>
              <a:rPr lang="en-US" sz="2200" b="1" dirty="0">
                <a:solidFill>
                  <a:srgbClr val="C00000"/>
                </a:solidFill>
                <a:latin typeface="#9Slide03 SFU Futura_12" panose="020B0604020202020204" charset="0"/>
              </a:rPr>
              <a:t>.</a:t>
            </a:r>
          </a:p>
        </p:txBody>
      </p:sp>
      <p:sp>
        <p:nvSpPr>
          <p:cNvPr id="41" name="TextBox 40">
            <a:extLst>
              <a:ext uri="{FF2B5EF4-FFF2-40B4-BE49-F238E27FC236}">
                <a16:creationId xmlns:a16="http://schemas.microsoft.com/office/drawing/2014/main" id="{15DE9092-A7D1-DE8A-64EE-A8C6B6F46E39}"/>
              </a:ext>
            </a:extLst>
          </p:cNvPr>
          <p:cNvSpPr txBox="1"/>
          <p:nvPr/>
        </p:nvSpPr>
        <p:spPr>
          <a:xfrm>
            <a:off x="5817217" y="2947608"/>
            <a:ext cx="2129298"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331.212 km</a:t>
            </a:r>
            <a:r>
              <a:rPr lang="en-US" sz="2200" b="1" baseline="30000" dirty="0">
                <a:solidFill>
                  <a:srgbClr val="C00000"/>
                </a:solidFill>
                <a:effectLst/>
                <a:latin typeface="#9Slide03 SFU Futura_12" panose="020B0604020202020204" charset="0"/>
                <a:ea typeface="Times New Roman" panose="02020603050405020304" pitchFamily="18" charset="0"/>
              </a:rPr>
              <a:t>2</a:t>
            </a:r>
            <a:endParaRPr lang="en-US" sz="2200" b="1" dirty="0">
              <a:solidFill>
                <a:srgbClr val="C00000"/>
              </a:solidFill>
              <a:latin typeface="#9Slide03 SFU Futura_12" panose="020B0604020202020204" charset="0"/>
            </a:endParaRPr>
          </a:p>
        </p:txBody>
      </p:sp>
      <p:sp>
        <p:nvSpPr>
          <p:cNvPr id="43" name="TextBox 42">
            <a:extLst>
              <a:ext uri="{FF2B5EF4-FFF2-40B4-BE49-F238E27FC236}">
                <a16:creationId xmlns:a16="http://schemas.microsoft.com/office/drawing/2014/main" id="{B0A63C9D-860B-1ED3-17A6-4EB9F681F994}"/>
              </a:ext>
            </a:extLst>
          </p:cNvPr>
          <p:cNvSpPr txBox="1"/>
          <p:nvPr/>
        </p:nvSpPr>
        <p:spPr>
          <a:xfrm>
            <a:off x="4789173" y="3514988"/>
            <a:ext cx="145720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3.260 km</a:t>
            </a:r>
            <a:endParaRPr lang="en-US" sz="2200" b="1" dirty="0">
              <a:solidFill>
                <a:srgbClr val="C00000"/>
              </a:solidFill>
              <a:latin typeface="#9Slide03 SFU Futura_12" panose="020B0604020202020204" charset="0"/>
            </a:endParaRPr>
          </a:p>
        </p:txBody>
      </p:sp>
      <p:sp>
        <p:nvSpPr>
          <p:cNvPr id="45" name="TextBox 44">
            <a:extLst>
              <a:ext uri="{FF2B5EF4-FFF2-40B4-BE49-F238E27FC236}">
                <a16:creationId xmlns:a16="http://schemas.microsoft.com/office/drawing/2014/main" id="{EDDF8F0E-15BF-AAD5-1509-6CE43F6D9E68}"/>
              </a:ext>
            </a:extLst>
          </p:cNvPr>
          <p:cNvSpPr txBox="1"/>
          <p:nvPr/>
        </p:nvSpPr>
        <p:spPr>
          <a:xfrm>
            <a:off x="7850431" y="3293481"/>
            <a:ext cx="3680685" cy="769441"/>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Móng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Cái</a:t>
            </a:r>
            <a:r>
              <a:rPr lang="en-US" sz="2200" b="1" dirty="0">
                <a:solidFill>
                  <a:srgbClr val="C00000"/>
                </a:solidFill>
                <a:effectLst/>
                <a:latin typeface="#9Slide03 SFU Futura_12" panose="020B0604020202020204" charset="0"/>
                <a:ea typeface="Times New Roman" panose="02020603050405020304" pitchFamily="18" charset="0"/>
              </a:rPr>
              <a:t> - </a:t>
            </a:r>
            <a:r>
              <a:rPr lang="en-US" sz="2200" b="1" dirty="0" err="1">
                <a:solidFill>
                  <a:srgbClr val="C00000"/>
                </a:solidFill>
                <a:effectLst/>
                <a:latin typeface="#9Slide03 SFU Futura_12" panose="020B0604020202020204" charset="0"/>
                <a:ea typeface="Times New Roman" panose="02020603050405020304" pitchFamily="18" charset="0"/>
              </a:rPr>
              <a:t>Quảng</a:t>
            </a:r>
            <a:r>
              <a:rPr lang="en-US" sz="2200" b="1" dirty="0">
                <a:solidFill>
                  <a:srgbClr val="C00000"/>
                </a:solidFill>
                <a:effectLst/>
                <a:latin typeface="#9Slide03 SFU Futura_12" panose="020B0604020202020204" charset="0"/>
                <a:ea typeface="Times New Roman" panose="02020603050405020304" pitchFamily="18" charset="0"/>
              </a:rPr>
              <a:t> Ninh </a:t>
            </a:r>
            <a:r>
              <a:rPr lang="en-US" sz="2200" b="1" dirty="0" err="1">
                <a:solidFill>
                  <a:srgbClr val="C00000"/>
                </a:solidFill>
                <a:effectLst/>
                <a:latin typeface="#9Slide03 SFU Futura_12" panose="020B0604020202020204" charset="0"/>
                <a:ea typeface="Times New Roman" panose="02020603050405020304" pitchFamily="18" charset="0"/>
              </a:rPr>
              <a:t>đến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latin typeface="#9Slide03 SFU Futura_12" panose="020B0604020202020204" charset="0"/>
                <a:ea typeface="Times New Roman" panose="02020603050405020304" pitchFamily="18" charset="0"/>
              </a:rPr>
              <a:t>TP.</a:t>
            </a:r>
            <a:r>
              <a:rPr lang="en-US" sz="2200" b="1" dirty="0" err="1">
                <a:solidFill>
                  <a:srgbClr val="C00000"/>
                </a:solidFill>
                <a:effectLst/>
                <a:latin typeface="#9Slide03 SFU Futura_12" panose="020B0604020202020204" charset="0"/>
                <a:ea typeface="Times New Roman" panose="02020603050405020304" pitchFamily="18" charset="0"/>
              </a:rPr>
              <a:t>Hà</a:t>
            </a:r>
            <a:r>
              <a:rPr lang="en-US" sz="2200" b="1" dirty="0">
                <a:solidFill>
                  <a:srgbClr val="C00000"/>
                </a:solidFill>
                <a:effectLst/>
                <a:latin typeface="#9Slide03 SFU Futura_12" panose="020B0604020202020204" charset="0"/>
                <a:ea typeface="Times New Roman" panose="02020603050405020304" pitchFamily="18" charset="0"/>
              </a:rPr>
              <a:t> Tiên - </a:t>
            </a:r>
            <a:r>
              <a:rPr lang="en-US" sz="2200" b="1" dirty="0" err="1">
                <a:solidFill>
                  <a:srgbClr val="C00000"/>
                </a:solidFill>
                <a:effectLst/>
                <a:latin typeface="#9Slide03 SFU Futura_12" panose="020B0604020202020204" charset="0"/>
                <a:ea typeface="Times New Roman" panose="02020603050405020304" pitchFamily="18" charset="0"/>
              </a:rPr>
              <a:t>Kiên</a:t>
            </a:r>
            <a:r>
              <a:rPr lang="en-US" sz="2200" b="1" dirty="0">
                <a:solidFill>
                  <a:srgbClr val="C00000"/>
                </a:solidFill>
                <a:effectLst/>
                <a:latin typeface="#9Slide03 SFU Futura_12" panose="020B0604020202020204" charset="0"/>
                <a:ea typeface="Times New Roman" panose="02020603050405020304" pitchFamily="18" charset="0"/>
              </a:rPr>
              <a:t> Giang</a:t>
            </a:r>
            <a:endParaRPr lang="en-US" sz="2200" b="1" dirty="0">
              <a:solidFill>
                <a:srgbClr val="C00000"/>
              </a:solidFill>
              <a:latin typeface="#9Slide03 SFU Futura_12" panose="020B0604020202020204" charset="0"/>
            </a:endParaRPr>
          </a:p>
        </p:txBody>
      </p:sp>
      <p:sp>
        <p:nvSpPr>
          <p:cNvPr id="50" name="TextBox 49">
            <a:extLst>
              <a:ext uri="{FF2B5EF4-FFF2-40B4-BE49-F238E27FC236}">
                <a16:creationId xmlns:a16="http://schemas.microsoft.com/office/drawing/2014/main" id="{FC3A0B7E-ADAE-861C-A776-44EDE28D623D}"/>
              </a:ext>
            </a:extLst>
          </p:cNvPr>
          <p:cNvSpPr txBox="1"/>
          <p:nvPr/>
        </p:nvSpPr>
        <p:spPr>
          <a:xfrm>
            <a:off x="2961175" y="4032623"/>
            <a:ext cx="1047641"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28</a:t>
            </a:r>
            <a:endParaRPr lang="en-US" sz="2200" b="1" dirty="0">
              <a:solidFill>
                <a:srgbClr val="C00000"/>
              </a:solidFill>
              <a:latin typeface="#9Slide03 SFU Futura_12" panose="020B0604020202020204" charset="0"/>
            </a:endParaRPr>
          </a:p>
        </p:txBody>
      </p:sp>
      <p:sp>
        <p:nvSpPr>
          <p:cNvPr id="53" name="TextBox 52">
            <a:extLst>
              <a:ext uri="{FF2B5EF4-FFF2-40B4-BE49-F238E27FC236}">
                <a16:creationId xmlns:a16="http://schemas.microsoft.com/office/drawing/2014/main" id="{15AC5B0B-DA31-11E0-C4E7-F1CD7B4C760C}"/>
              </a:ext>
            </a:extLst>
          </p:cNvPr>
          <p:cNvSpPr txBox="1"/>
          <p:nvPr/>
        </p:nvSpPr>
        <p:spPr>
          <a:xfrm>
            <a:off x="8698609" y="4612066"/>
            <a:ext cx="153039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1 </a:t>
            </a:r>
            <a:r>
              <a:rPr lang="en-US" sz="2200" b="1" dirty="0" err="1">
                <a:solidFill>
                  <a:srgbClr val="C00000"/>
                </a:solidFill>
                <a:effectLst/>
                <a:latin typeface="#9Slide03 SFU Futura_12" panose="020B0604020202020204" charset="0"/>
                <a:ea typeface="Times New Roman" panose="02020603050405020304" pitchFamily="18" charset="0"/>
              </a:rPr>
              <a:t>triệu</a:t>
            </a:r>
            <a:r>
              <a:rPr lang="en-US" sz="2200" b="1" dirty="0">
                <a:solidFill>
                  <a:srgbClr val="C00000"/>
                </a:solidFill>
                <a:effectLst/>
                <a:latin typeface="#9Slide03 SFU Futura_12" panose="020B0604020202020204" charset="0"/>
                <a:ea typeface="Times New Roman" panose="02020603050405020304" pitchFamily="18" charset="0"/>
              </a:rPr>
              <a:t> km</a:t>
            </a:r>
            <a:r>
              <a:rPr lang="en-US" sz="2200" b="1" baseline="30000" dirty="0">
                <a:solidFill>
                  <a:srgbClr val="C00000"/>
                </a:solidFill>
                <a:effectLst/>
                <a:latin typeface="#9Slide03 SFU Futura_12" panose="020B0604020202020204" charset="0"/>
                <a:ea typeface="Times New Roman" panose="02020603050405020304" pitchFamily="18" charset="0"/>
              </a:rPr>
              <a:t>2</a:t>
            </a:r>
            <a:endParaRPr lang="en-US" sz="2200" b="1" dirty="0">
              <a:solidFill>
                <a:srgbClr val="C00000"/>
              </a:solidFill>
              <a:latin typeface="#9Slide03 SFU Futura_12" panose="020B0604020202020204" charset="0"/>
            </a:endParaRPr>
          </a:p>
        </p:txBody>
      </p:sp>
      <p:sp>
        <p:nvSpPr>
          <p:cNvPr id="56" name="TextBox 55">
            <a:extLst>
              <a:ext uri="{FF2B5EF4-FFF2-40B4-BE49-F238E27FC236}">
                <a16:creationId xmlns:a16="http://schemas.microsoft.com/office/drawing/2014/main" id="{30E3786D-B8FE-8A03-FBA5-0AF755CB3EF0}"/>
              </a:ext>
            </a:extLst>
          </p:cNvPr>
          <p:cNvSpPr txBox="1"/>
          <p:nvPr/>
        </p:nvSpPr>
        <p:spPr>
          <a:xfrm>
            <a:off x="5695201" y="5090369"/>
            <a:ext cx="2251314"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hàng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nghìn</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
        <p:nvSpPr>
          <p:cNvPr id="58" name="TextBox 57">
            <a:extLst>
              <a:ext uri="{FF2B5EF4-FFF2-40B4-BE49-F238E27FC236}">
                <a16:creationId xmlns:a16="http://schemas.microsoft.com/office/drawing/2014/main" id="{C744200E-C1E7-12FB-567E-FAFDC688476D}"/>
              </a:ext>
            </a:extLst>
          </p:cNvPr>
          <p:cNvSpPr txBox="1"/>
          <p:nvPr/>
        </p:nvSpPr>
        <p:spPr>
          <a:xfrm>
            <a:off x="967750" y="6015149"/>
            <a:ext cx="160643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Vùng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trời</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Tree>
    <p:extLst>
      <p:ext uri="{BB962C8B-B14F-4D97-AF65-F5344CB8AC3E}">
        <p14:creationId xmlns:p14="http://schemas.microsoft.com/office/powerpoint/2010/main" val="17794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
                                            <p:txEl>
                                              <p:pRg st="0" end="0"/>
                                            </p:txEl>
                                          </p:spTgt>
                                        </p:tgtEl>
                                        <p:attrNameLst>
                                          <p:attrName>style.visibility</p:attrName>
                                        </p:attrNameLst>
                                      </p:cBhvr>
                                      <p:to>
                                        <p:strVal val="visible"/>
                                      </p:to>
                                    </p:set>
                                    <p:animEffect transition="in" filter="fade">
                                      <p:cBhvr>
                                        <p:cTn id="47"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3" grpId="0"/>
      <p:bldP spid="45" grpId="0"/>
      <p:bldP spid="50" grpId="0"/>
      <p:bldP spid="53"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92982" y="1830394"/>
            <a:ext cx="3448133" cy="523220"/>
          </a:xfrm>
          <a:prstGeom prst="rect">
            <a:avLst/>
          </a:prstGeom>
          <a:noFill/>
        </p:spPr>
        <p:txBody>
          <a:bodyPr wrap="square">
            <a:spAutoFit/>
          </a:bodyPr>
          <a:lstStyle/>
          <a:p>
            <a:r>
              <a:rPr lang="es-ES" sz="2800" b="1" dirty="0">
                <a:latin typeface="#9Slide03 SFU Futura_12" panose="020B0604020202020204" charset="0"/>
              </a:rPr>
              <a:t>b.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id="{5B1ABD6D-8CD4-039A-B6BE-45A8F66A2990}"/>
              </a:ext>
            </a:extLst>
          </p:cNvPr>
          <p:cNvSpPr txBox="1"/>
          <p:nvPr/>
        </p:nvSpPr>
        <p:spPr>
          <a:xfrm>
            <a:off x="1020419" y="2471568"/>
            <a:ext cx="10593261"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8.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id="{5275A22B-0D19-B7DC-E0BE-1F98FDC6FF83}"/>
              </a:ext>
            </a:extLst>
          </p:cNvPr>
          <p:cNvSpPr txBox="1"/>
          <p:nvPr/>
        </p:nvSpPr>
        <p:spPr>
          <a:xfrm>
            <a:off x="1044478" y="3712635"/>
            <a:ext cx="10167151" cy="1131400"/>
          </a:xfrm>
          <a:prstGeom prst="rect">
            <a:avLst/>
          </a:prstGeom>
          <a:noFill/>
        </p:spPr>
        <p:txBody>
          <a:bodyPr wrap="square">
            <a:spAutoFit/>
          </a:bodyPr>
          <a:lstStyle/>
          <a:p>
            <a:pPr>
              <a:lnSpc>
                <a:spcPct val="150000"/>
              </a:lnSpc>
            </a:pPr>
            <a:r>
              <a:rPr lang="vi-VN" sz="2400" dirty="0">
                <a:latin typeface="#9Slide03 SFU Futura_12" panose="020B0604020202020204" charset="0"/>
              </a:rPr>
              <a:t>9.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id="{FE45ADE5-D053-8D74-7233-8020BEBF5307}"/>
              </a:ext>
            </a:extLst>
          </p:cNvPr>
          <p:cNvSpPr txBox="1"/>
          <p:nvPr/>
        </p:nvSpPr>
        <p:spPr>
          <a:xfrm>
            <a:off x="967750" y="5079943"/>
            <a:ext cx="10728599"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10.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tây</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
        <p:nvSpPr>
          <p:cNvPr id="16" name="TextBox 15">
            <a:extLst>
              <a:ext uri="{FF2B5EF4-FFF2-40B4-BE49-F238E27FC236}">
                <a16:creationId xmlns:a16="http://schemas.microsoft.com/office/drawing/2014/main" id="{6E8E36F6-E751-B1E9-6744-5E5813B7108C}"/>
              </a:ext>
            </a:extLst>
          </p:cNvPr>
          <p:cNvSpPr txBox="1"/>
          <p:nvPr/>
        </p:nvSpPr>
        <p:spPr>
          <a:xfrm>
            <a:off x="6273144" y="2479225"/>
            <a:ext cx="3359552" cy="430887"/>
          </a:xfrm>
          <a:prstGeom prst="rect">
            <a:avLst/>
          </a:prstGeom>
          <a:noFill/>
        </p:spPr>
        <p:txBody>
          <a:bodyPr wrap="square">
            <a:spAutoFit/>
          </a:bodyPr>
          <a:lstStyle/>
          <a:p>
            <a:r>
              <a:rPr lang="vi-VN" sz="2200" b="1" dirty="0">
                <a:solidFill>
                  <a:srgbClr val="C00000"/>
                </a:solidFill>
                <a:latin typeface="#9Slide03 SFU Futura_12" panose="020B0604020202020204" charset="0"/>
              </a:rPr>
              <a:t>bán đảo Đông Dương</a:t>
            </a:r>
            <a:endParaRPr lang="en-US" sz="2200" b="1" dirty="0">
              <a:solidFill>
                <a:srgbClr val="C00000"/>
              </a:solidFill>
              <a:latin typeface="#9Slide03 SFU Futura_12" panose="020B0604020202020204" charset="0"/>
            </a:endParaRPr>
          </a:p>
        </p:txBody>
      </p:sp>
      <p:sp>
        <p:nvSpPr>
          <p:cNvPr id="23" name="TextBox 22">
            <a:extLst>
              <a:ext uri="{FF2B5EF4-FFF2-40B4-BE49-F238E27FC236}">
                <a16:creationId xmlns:a16="http://schemas.microsoft.com/office/drawing/2014/main" id="{6533E28B-053F-B45D-4E49-CCC854F7872A}"/>
              </a:ext>
            </a:extLst>
          </p:cNvPr>
          <p:cNvSpPr txBox="1"/>
          <p:nvPr/>
        </p:nvSpPr>
        <p:spPr>
          <a:xfrm>
            <a:off x="1362635" y="3011471"/>
            <a:ext cx="624454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khu</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vực</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Đông</a:t>
            </a:r>
            <a:r>
              <a:rPr lang="en-US" sz="2200" b="1" dirty="0">
                <a:solidFill>
                  <a:srgbClr val="C00000"/>
                </a:solidFill>
                <a:effectLst/>
                <a:latin typeface="#9Slide03 SFU Futura_12" panose="020B0604020202020204" charset="0"/>
                <a:ea typeface="Times New Roman" panose="02020603050405020304" pitchFamily="18" charset="0"/>
              </a:rPr>
              <a:t> Nam Á</a:t>
            </a:r>
            <a:endParaRPr lang="en-US" sz="2200" b="1" dirty="0">
              <a:solidFill>
                <a:srgbClr val="C00000"/>
              </a:solidFill>
              <a:latin typeface="#9Slide03 SFU Futura_12" panose="020B0604020202020204" charset="0"/>
            </a:endParaRPr>
          </a:p>
        </p:txBody>
      </p:sp>
      <p:sp>
        <p:nvSpPr>
          <p:cNvPr id="28" name="TextBox 27">
            <a:extLst>
              <a:ext uri="{FF2B5EF4-FFF2-40B4-BE49-F238E27FC236}">
                <a16:creationId xmlns:a16="http://schemas.microsoft.com/office/drawing/2014/main" id="{F648D2CA-189B-1244-662D-185D56ABD5A4}"/>
              </a:ext>
            </a:extLst>
          </p:cNvPr>
          <p:cNvSpPr txBox="1"/>
          <p:nvPr/>
        </p:nvSpPr>
        <p:spPr>
          <a:xfrm>
            <a:off x="7607177" y="3711687"/>
            <a:ext cx="3053107"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Á – </a:t>
            </a:r>
            <a:r>
              <a:rPr lang="en-US" sz="2200" b="1" dirty="0" err="1">
                <a:solidFill>
                  <a:srgbClr val="C00000"/>
                </a:solidFill>
                <a:effectLst/>
                <a:latin typeface="#9Slide03 SFU Futura_12" panose="020B0604020202020204" charset="0"/>
                <a:ea typeface="Times New Roman" panose="02020603050405020304" pitchFamily="18" charset="0"/>
              </a:rPr>
              <a:t>Âu</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Ô-</a:t>
            </a:r>
            <a:r>
              <a:rPr lang="en-US" sz="2200" b="1" dirty="0" err="1">
                <a:solidFill>
                  <a:srgbClr val="C00000"/>
                </a:solidFill>
                <a:effectLst/>
                <a:latin typeface="#9Slide03 SFU Futura_12" panose="020B0604020202020204" charset="0"/>
                <a:ea typeface="Times New Roman" panose="02020603050405020304" pitchFamily="18" charset="0"/>
              </a:rPr>
              <a:t>xtrây</a:t>
            </a:r>
            <a:r>
              <a:rPr lang="en-US" sz="2200" b="1" dirty="0">
                <a:solidFill>
                  <a:srgbClr val="C00000"/>
                </a:solidFill>
                <a:effectLst/>
                <a:latin typeface="#9Slide03 SFU Futura_12" panose="020B0604020202020204" charset="0"/>
                <a:ea typeface="Times New Roman" panose="02020603050405020304" pitchFamily="18" charset="0"/>
              </a:rPr>
              <a:t>-li-a</a:t>
            </a:r>
            <a:endParaRPr lang="en-US" sz="2200" b="1" dirty="0">
              <a:solidFill>
                <a:srgbClr val="C00000"/>
              </a:solidFill>
              <a:latin typeface="#9Slide03 SFU Futura_12" panose="020B0604020202020204" charset="0"/>
            </a:endParaRPr>
          </a:p>
        </p:txBody>
      </p:sp>
      <p:sp>
        <p:nvSpPr>
          <p:cNvPr id="34" name="TextBox 33">
            <a:extLst>
              <a:ext uri="{FF2B5EF4-FFF2-40B4-BE49-F238E27FC236}">
                <a16:creationId xmlns:a16="http://schemas.microsoft.com/office/drawing/2014/main" id="{BB7EA28E-4103-9BA5-9521-31E55F62C1F1}"/>
              </a:ext>
            </a:extLst>
          </p:cNvPr>
          <p:cNvSpPr txBox="1"/>
          <p:nvPr/>
        </p:nvSpPr>
        <p:spPr>
          <a:xfrm>
            <a:off x="3175785" y="4310651"/>
            <a:ext cx="685221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Ấn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Độ</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Thái Bình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a:t>
            </a:r>
            <a:endParaRPr lang="en-US" sz="2200" b="1" dirty="0">
              <a:solidFill>
                <a:srgbClr val="C00000"/>
              </a:solidFill>
              <a:latin typeface="#9Slide03 SFU Futura_12" panose="020B0604020202020204" charset="0"/>
            </a:endParaRPr>
          </a:p>
        </p:txBody>
      </p:sp>
      <p:sp>
        <p:nvSpPr>
          <p:cNvPr id="38" name="TextBox 37">
            <a:extLst>
              <a:ext uri="{FF2B5EF4-FFF2-40B4-BE49-F238E27FC236}">
                <a16:creationId xmlns:a16="http://schemas.microsoft.com/office/drawing/2014/main" id="{699E9A54-27A5-E18E-1310-546E8B4278F8}"/>
              </a:ext>
            </a:extLst>
          </p:cNvPr>
          <p:cNvSpPr txBox="1"/>
          <p:nvPr/>
        </p:nvSpPr>
        <p:spPr>
          <a:xfrm>
            <a:off x="3661037" y="5115201"/>
            <a:ext cx="2068431"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Trung </a:t>
            </a:r>
            <a:r>
              <a:rPr lang="en-US" sz="2200" b="1" dirty="0" err="1">
                <a:solidFill>
                  <a:srgbClr val="C00000"/>
                </a:solidFill>
                <a:effectLst/>
                <a:latin typeface="#9Slide03 SFU Futura_12" panose="020B0604020202020204" charset="0"/>
                <a:ea typeface="Times New Roman" panose="02020603050405020304" pitchFamily="18" charset="0"/>
              </a:rPr>
              <a:t>Quốc</a:t>
            </a:r>
            <a:endParaRPr lang="en-US" sz="2200" b="1" dirty="0">
              <a:solidFill>
                <a:srgbClr val="C00000"/>
              </a:solidFill>
              <a:latin typeface="#9Slide03 SFU Futura_12" panose="020B0604020202020204" charset="0"/>
            </a:endParaRPr>
          </a:p>
        </p:txBody>
      </p:sp>
      <p:sp>
        <p:nvSpPr>
          <p:cNvPr id="42" name="TextBox 41">
            <a:extLst>
              <a:ext uri="{FF2B5EF4-FFF2-40B4-BE49-F238E27FC236}">
                <a16:creationId xmlns:a16="http://schemas.microsoft.com/office/drawing/2014/main" id="{F67AAFD0-4C4B-4A98-2A44-A8A57C639CD2}"/>
              </a:ext>
            </a:extLst>
          </p:cNvPr>
          <p:cNvSpPr txBox="1"/>
          <p:nvPr/>
        </p:nvSpPr>
        <p:spPr>
          <a:xfrm>
            <a:off x="7995641" y="5059491"/>
            <a:ext cx="685221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Lào</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Campuchia</a:t>
            </a:r>
            <a:endParaRPr lang="en-US" sz="2200" b="1" dirty="0">
              <a:solidFill>
                <a:srgbClr val="C00000"/>
              </a:solidFill>
              <a:latin typeface="#9Slide03 SFU Futura_12" panose="020B0604020202020204" charset="0"/>
            </a:endParaRPr>
          </a:p>
        </p:txBody>
      </p:sp>
      <p:sp>
        <p:nvSpPr>
          <p:cNvPr id="46" name="TextBox 45">
            <a:extLst>
              <a:ext uri="{FF2B5EF4-FFF2-40B4-BE49-F238E27FC236}">
                <a16:creationId xmlns:a16="http://schemas.microsoft.com/office/drawing/2014/main" id="{8469D620-94FE-D9C5-7925-031909CFE08F}"/>
              </a:ext>
            </a:extLst>
          </p:cNvPr>
          <p:cNvSpPr txBox="1"/>
          <p:nvPr/>
        </p:nvSpPr>
        <p:spPr>
          <a:xfrm>
            <a:off x="2670785" y="5677852"/>
            <a:ext cx="2068431"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biển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Đông</a:t>
            </a:r>
            <a:endParaRPr lang="en-US" sz="2200" b="1" dirty="0">
              <a:solidFill>
                <a:srgbClr val="C00000"/>
              </a:solidFill>
              <a:latin typeface="#9Slide03 SFU Futura_12" panose="020B0604020202020204" charset="0"/>
            </a:endParaRPr>
          </a:p>
        </p:txBody>
      </p:sp>
      <p:sp>
        <p:nvSpPr>
          <p:cNvPr id="2" name="Rectangle: Rounded Corners 7">
            <a:extLst>
              <a:ext uri="{FF2B5EF4-FFF2-40B4-BE49-F238E27FC236}">
                <a16:creationId xmlns:a16="http://schemas.microsoft.com/office/drawing/2014/main" id="{1F527622-2014-FB5B-437F-F08CE18A20A6}"/>
              </a:ext>
            </a:extLst>
          </p:cNvPr>
          <p:cNvSpPr/>
          <p:nvPr/>
        </p:nvSpPr>
        <p:spPr>
          <a:xfrm>
            <a:off x="3777446" y="856464"/>
            <a:ext cx="4792293" cy="66429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1508B8"/>
                </a:solidFill>
                <a:latin typeface="#9Slide05 Great Vibes" panose="02000507080000020002" pitchFamily="2" charset="0"/>
                <a:cs typeface="Arial" panose="020B0604020202020204" pitchFamily="34" charset="0"/>
              </a:rPr>
              <a:t>Đáp</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1508B8"/>
                </a:solidFill>
                <a:latin typeface="#9Slide05 Great Vibes" panose="02000507080000020002" pitchFamily="2" charset="0"/>
                <a:cs typeface="Arial" panose="020B0604020202020204" pitchFamily="34" charset="0"/>
              </a:rPr>
              <a:t>án</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8" name="Rectangle 7">
            <a:extLst>
              <a:ext uri="{FF2B5EF4-FFF2-40B4-BE49-F238E27FC236}">
                <a16:creationId xmlns:a16="http://schemas.microsoft.com/office/drawing/2014/main" id="{5A5A80C9-FCE1-85D7-8F4A-A36895CD4F42}"/>
              </a:ext>
            </a:extLst>
          </p:cNvPr>
          <p:cNvSpPr/>
          <p:nvPr/>
        </p:nvSpPr>
        <p:spPr>
          <a:xfrm>
            <a:off x="967750" y="1142321"/>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EB1794-6CAB-A16A-CE58-6C282F838567}"/>
              </a:ext>
            </a:extLst>
          </p:cNvPr>
          <p:cNvSpPr/>
          <p:nvPr/>
        </p:nvSpPr>
        <p:spPr>
          <a:xfrm>
            <a:off x="8637010" y="1099569"/>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2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8" grpId="0"/>
      <p:bldP spid="34" grpId="0"/>
      <p:bldP spid="38" grpId="0"/>
      <p:bldP spid="42"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9A6752E-D3BA-E894-7ADA-7577081E1337}"/>
              </a:ext>
            </a:extLst>
          </p:cNvPr>
          <p:cNvPicPr>
            <a:picLocks noChangeAspect="1"/>
          </p:cNvPicPr>
          <p:nvPr/>
        </p:nvPicPr>
        <p:blipFill>
          <a:blip r:embed="rId2"/>
          <a:stretch>
            <a:fillRect/>
          </a:stretch>
        </p:blipFill>
        <p:spPr>
          <a:xfrm>
            <a:off x="3683083" y="970303"/>
            <a:ext cx="8354637" cy="5824472"/>
          </a:xfrm>
          <a:prstGeom prst="rect">
            <a:avLst/>
          </a:prstGeom>
          <a:ln>
            <a:solidFill>
              <a:schemeClr val="accent3"/>
            </a:solidFill>
          </a:ln>
        </p:spPr>
      </p:pic>
      <p:grpSp>
        <p:nvGrpSpPr>
          <p:cNvPr id="4" name="Group 3">
            <a:extLst>
              <a:ext uri="{FF2B5EF4-FFF2-40B4-BE49-F238E27FC236}">
                <a16:creationId xmlns:a16="http://schemas.microsoft.com/office/drawing/2014/main" id="{9A7AF755-8307-C650-0D7D-4C45DCD09E33}"/>
              </a:ext>
            </a:extLst>
          </p:cNvPr>
          <p:cNvGrpSpPr/>
          <p:nvPr/>
        </p:nvGrpSpPr>
        <p:grpSpPr>
          <a:xfrm>
            <a:off x="403123" y="0"/>
            <a:ext cx="11385754" cy="814857"/>
            <a:chOff x="403123" y="0"/>
            <a:chExt cx="11385754" cy="814857"/>
          </a:xfrm>
        </p:grpSpPr>
        <p:sp>
          <p:nvSpPr>
            <p:cNvPr id="5" name="Rectangle: Rounded Corners 17">
              <a:extLst>
                <a:ext uri="{FF2B5EF4-FFF2-40B4-BE49-F238E27FC236}">
                  <a16:creationId xmlns:a16="http://schemas.microsoft.com/office/drawing/2014/main" id="{E98F7B8A-8202-87A7-A096-13A13EEC2FA6}"/>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3A22DBA1-E3A9-46CC-477B-8C2CE1AC62C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a:extLst>
              <a:ext uri="{FF2B5EF4-FFF2-40B4-BE49-F238E27FC236}">
                <a16:creationId xmlns:a16="http://schemas.microsoft.com/office/drawing/2014/main" id="{4BF17CA8-6B04-10A9-8110-FE517EA17588}"/>
              </a:ext>
            </a:extLst>
          </p:cNvPr>
          <p:cNvSpPr/>
          <p:nvPr/>
        </p:nvSpPr>
        <p:spPr>
          <a:xfrm>
            <a:off x="5720575" y="1441542"/>
            <a:ext cx="1650381" cy="2653990"/>
          </a:xfrm>
          <a:prstGeom prst="ellipse">
            <a:avLst/>
          </a:prstGeom>
          <a:noFill/>
          <a:ln w="76200">
            <a:solidFill>
              <a:srgbClr val="150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C70F5E-4715-D0CF-06B2-FD8D363C8400}"/>
              </a:ext>
            </a:extLst>
          </p:cNvPr>
          <p:cNvSpPr txBox="1"/>
          <p:nvPr/>
        </p:nvSpPr>
        <p:spPr>
          <a:xfrm>
            <a:off x="3797573" y="6363888"/>
            <a:ext cx="5168007" cy="430887"/>
          </a:xfrm>
          <a:prstGeom prst="rect">
            <a:avLst/>
          </a:prstGeom>
          <a:noFill/>
        </p:spPr>
        <p:txBody>
          <a:bodyPr wrap="square">
            <a:spAutoFit/>
          </a:bodyPr>
          <a:lstStyle/>
          <a:p>
            <a:r>
              <a:rPr lang="en-US" sz="2200" b="1" dirty="0" err="1">
                <a:solidFill>
                  <a:srgbClr val="C00000"/>
                </a:solidFill>
                <a:latin typeface="#9Slide03 SFU Futura_12" panose="020B0604020202020204" charset="0"/>
              </a:rPr>
              <a:t>Vị</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trí</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của</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Việt</a:t>
            </a:r>
            <a:r>
              <a:rPr lang="en-US" sz="2200" b="1" dirty="0">
                <a:solidFill>
                  <a:srgbClr val="C00000"/>
                </a:solidFill>
                <a:latin typeface="#9Slide03 SFU Futura_12" panose="020B0604020202020204" charset="0"/>
              </a:rPr>
              <a:t> Nam </a:t>
            </a:r>
            <a:r>
              <a:rPr lang="en-US" sz="2200" b="1" dirty="0" err="1">
                <a:solidFill>
                  <a:srgbClr val="C00000"/>
                </a:solidFill>
                <a:latin typeface="#9Slide03 SFU Futura_12" panose="020B0604020202020204" charset="0"/>
              </a:rPr>
              <a:t>trong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Đông</a:t>
            </a:r>
            <a:r>
              <a:rPr lang="en-US" sz="2200" b="1" dirty="0">
                <a:solidFill>
                  <a:srgbClr val="C00000"/>
                </a:solidFill>
                <a:latin typeface="#9Slide03 SFU Futura_12" panose="020B0604020202020204" charset="0"/>
              </a:rPr>
              <a:t> Nam Á</a:t>
            </a:r>
          </a:p>
        </p:txBody>
      </p:sp>
      <p:sp>
        <p:nvSpPr>
          <p:cNvPr id="10" name="TextBox 9">
            <a:extLst>
              <a:ext uri="{FF2B5EF4-FFF2-40B4-BE49-F238E27FC236}">
                <a16:creationId xmlns:a16="http://schemas.microsoft.com/office/drawing/2014/main" id="{6E359D19-6C17-B014-1CE0-CD85C152F6A7}"/>
              </a:ext>
            </a:extLst>
          </p:cNvPr>
          <p:cNvSpPr txBox="1"/>
          <p:nvPr/>
        </p:nvSpPr>
        <p:spPr>
          <a:xfrm>
            <a:off x="327032" y="1548536"/>
            <a:ext cx="2934328" cy="1384995"/>
          </a:xfrm>
          <a:prstGeom prst="rect">
            <a:avLst/>
          </a:prstGeom>
          <a:noFill/>
        </p:spPr>
        <p:txBody>
          <a:bodyPr wrap="square">
            <a:spAutoFit/>
          </a:bodyPr>
          <a:lstStyle/>
          <a:p>
            <a:r>
              <a:rPr lang="vi-VN" sz="2800" b="1" dirty="0">
                <a:solidFill>
                  <a:srgbClr val="1508B8"/>
                </a:solidFill>
                <a:highlight>
                  <a:srgbClr val="FFFF00"/>
                </a:highlight>
                <a:latin typeface="#9Slide03 SFU Futura_12" panose="020B0604020202020204" charset="0"/>
              </a:rPr>
              <a:t>Nằm ở rìa phía đông bán đảo Đông Dương</a:t>
            </a:r>
          </a:p>
        </p:txBody>
      </p:sp>
      <p:sp>
        <p:nvSpPr>
          <p:cNvPr id="12" name="TextBox 11">
            <a:extLst>
              <a:ext uri="{FF2B5EF4-FFF2-40B4-BE49-F238E27FC236}">
                <a16:creationId xmlns:a16="http://schemas.microsoft.com/office/drawing/2014/main" id="{4EA9925D-4D40-6293-4686-850D213EEA57}"/>
              </a:ext>
            </a:extLst>
          </p:cNvPr>
          <p:cNvSpPr txBox="1"/>
          <p:nvPr/>
        </p:nvSpPr>
        <p:spPr>
          <a:xfrm>
            <a:off x="297712" y="3746167"/>
            <a:ext cx="2934328" cy="954107"/>
          </a:xfrm>
          <a:prstGeom prst="rect">
            <a:avLst/>
          </a:prstGeom>
          <a:noFill/>
        </p:spPr>
        <p:txBody>
          <a:bodyPr wrap="square">
            <a:spAutoFit/>
          </a:bodyPr>
          <a:lstStyle/>
          <a:p>
            <a:r>
              <a:rPr lang="en-US" sz="2800" b="1" dirty="0" err="1">
                <a:solidFill>
                  <a:srgbClr val="1508B8"/>
                </a:solidFill>
                <a:highlight>
                  <a:srgbClr val="FFFF00"/>
                </a:highlight>
                <a:latin typeface="#9Slide03 SFU Futura_12" panose="020B0604020202020204" charset="0"/>
              </a:rPr>
              <a:t>Gần</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trung</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tâm</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Đông</a:t>
            </a:r>
            <a:r>
              <a:rPr lang="en-US" sz="2800" b="1" dirty="0">
                <a:solidFill>
                  <a:srgbClr val="1508B8"/>
                </a:solidFill>
                <a:highlight>
                  <a:srgbClr val="FFFF00"/>
                </a:highlight>
                <a:latin typeface="#9Slide03 SFU Futura_12" panose="020B0604020202020204" charset="0"/>
              </a:rPr>
              <a:t> Nam Á</a:t>
            </a:r>
          </a:p>
        </p:txBody>
      </p:sp>
      <p:pic>
        <p:nvPicPr>
          <p:cNvPr id="13" name="Picture 12">
            <a:extLst>
              <a:ext uri="{FF2B5EF4-FFF2-40B4-BE49-F238E27FC236}">
                <a16:creationId xmlns:a16="http://schemas.microsoft.com/office/drawing/2014/main" id="{AD97DDCD-C591-5BF9-25B0-B8430D5B9D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5732" t="10470" r="23964" b="9516"/>
          <a:stretch/>
        </p:blipFill>
        <p:spPr>
          <a:xfrm>
            <a:off x="70883" y="897361"/>
            <a:ext cx="512297" cy="814857"/>
          </a:xfrm>
          <a:prstGeom prst="rect">
            <a:avLst/>
          </a:prstGeom>
        </p:spPr>
      </p:pic>
      <p:pic>
        <p:nvPicPr>
          <p:cNvPr id="14" name="Picture 13">
            <a:extLst>
              <a:ext uri="{FF2B5EF4-FFF2-40B4-BE49-F238E27FC236}">
                <a16:creationId xmlns:a16="http://schemas.microsoft.com/office/drawing/2014/main" id="{5E9EC320-B99A-27CA-5C43-07A5E0C553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5732" t="10470" r="23964" b="9516"/>
          <a:stretch/>
        </p:blipFill>
        <p:spPr>
          <a:xfrm>
            <a:off x="70883" y="3060736"/>
            <a:ext cx="512297" cy="814857"/>
          </a:xfrm>
          <a:prstGeom prst="rect">
            <a:avLst/>
          </a:prstGeom>
        </p:spPr>
      </p:pic>
      <p:pic>
        <p:nvPicPr>
          <p:cNvPr id="15" name="Picture 14">
            <a:extLst>
              <a:ext uri="{FF2B5EF4-FFF2-40B4-BE49-F238E27FC236}">
                <a16:creationId xmlns:a16="http://schemas.microsoft.com/office/drawing/2014/main" id="{D0D69A01-252F-B5E5-02BF-895FE1B81EF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119" l="6000" r="93000">
                        <a14:foregroundMark x1="25000" y1="89762" x2="25000" y2="89762"/>
                        <a14:foregroundMark x1="25000" y1="89762" x2="25000" y2="89762"/>
                        <a14:foregroundMark x1="69222" y1="95595" x2="69222" y2="95595"/>
                        <a14:foregroundMark x1="69333" y1="95595" x2="73000" y2="93810"/>
                        <a14:foregroundMark x1="79222" y1="88095" x2="79222" y2="88095"/>
                        <a14:foregroundMark x1="79222" y1="88095" x2="79222" y2="88095"/>
                        <a14:foregroundMark x1="92556" y1="79881" x2="92556" y2="79881"/>
                        <a14:foregroundMark x1="91778" y1="74167" x2="91778" y2="74167"/>
                        <a14:foregroundMark x1="93000" y1="54524" x2="93000" y2="54524"/>
                        <a14:foregroundMark x1="6444" y1="56310" x2="6444" y2="56310"/>
                        <a14:foregroundMark x1="6000" y1="73452" x2="6000" y2="73452"/>
                        <a14:foregroundMark x1="6000" y1="73452" x2="6000" y2="73452"/>
                        <a14:foregroundMark x1="91444" y1="90714" x2="91444" y2="90714"/>
                        <a14:foregroundMark x1="91333" y1="90714" x2="91333" y2="90714"/>
                      </a14:backgroundRemoval>
                    </a14:imgEffect>
                  </a14:imgLayer>
                </a14:imgProps>
              </a:ext>
            </a:extLst>
          </a:blip>
          <a:srcRect t="23293"/>
          <a:stretch/>
        </p:blipFill>
        <p:spPr>
          <a:xfrm>
            <a:off x="327031" y="4746290"/>
            <a:ext cx="2934329" cy="2100783"/>
          </a:xfrm>
          <a:prstGeom prst="rect">
            <a:avLst/>
          </a:prstGeom>
        </p:spPr>
      </p:pic>
    </p:spTree>
    <p:extLst>
      <p:ext uri="{BB962C8B-B14F-4D97-AF65-F5344CB8AC3E}">
        <p14:creationId xmlns:p14="http://schemas.microsoft.com/office/powerpoint/2010/main" val="16659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0" y="91897"/>
            <a:ext cx="767036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3">
            <a:clrChange>
              <a:clrFrom>
                <a:srgbClr val="000000"/>
              </a:clrFrom>
              <a:clrTo>
                <a:srgbClr val="000000">
                  <a:alpha val="0"/>
                </a:srgbClr>
              </a:clrTo>
            </a:clrChange>
          </a:blip>
          <a:srcRect r="966" b="-3"/>
          <a:stretch/>
        </p:blipFill>
        <p:spPr>
          <a:xfrm>
            <a:off x="1833826" y="4054925"/>
            <a:ext cx="1691502" cy="2711178"/>
          </a:xfrm>
          <a:prstGeom prst="rect">
            <a:avLst/>
          </a:prstGeom>
        </p:spPr>
      </p:pic>
      <p:pic>
        <p:nvPicPr>
          <p:cNvPr id="3" name="Picture 2">
            <a:extLst>
              <a:ext uri="{FF2B5EF4-FFF2-40B4-BE49-F238E27FC236}">
                <a16:creationId xmlns:a16="http://schemas.microsoft.com/office/drawing/2014/main" id="{1561DD34-47C1-2544-CE6B-DAAF7252A78A}"/>
              </a:ext>
            </a:extLst>
          </p:cNvPr>
          <p:cNvPicPr>
            <a:picLocks noChangeAspect="1"/>
          </p:cNvPicPr>
          <p:nvPr/>
        </p:nvPicPr>
        <p:blipFill>
          <a:blip r:embed="rId4"/>
          <a:stretch>
            <a:fillRect/>
          </a:stretch>
        </p:blipFill>
        <p:spPr>
          <a:xfrm>
            <a:off x="84594" y="1646443"/>
            <a:ext cx="7585766" cy="2286984"/>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376807" y="1142056"/>
            <a:ext cx="8502151"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9Slide05 Great Vibes" panose="02000507080000020002" pitchFamily="2" charset="0"/>
                <a:cs typeface="Arial" panose="020B0604020202020204" pitchFamily="34" charset="0"/>
              </a:rPr>
              <a:t>Các</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điểm</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cực</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trên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phần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đất</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liền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Việt</a:t>
            </a:r>
            <a:r>
              <a:rPr lang="en-US" sz="3600" b="1" dirty="0">
                <a:solidFill>
                  <a:schemeClr val="tx1"/>
                </a:solidFill>
                <a:latin typeface="#9Slide05 Great Vibes" panose="02000507080000020002" pitchFamily="2" charset="0"/>
                <a:cs typeface="Arial" panose="020B0604020202020204" pitchFamily="34" charset="0"/>
              </a:rPr>
              <a:t> Nam</a:t>
            </a:r>
          </a:p>
        </p:txBody>
      </p:sp>
      <p:pic>
        <p:nvPicPr>
          <p:cNvPr id="5" name="Picture 4">
            <a:extLst>
              <a:ext uri="{FF2B5EF4-FFF2-40B4-BE49-F238E27FC236}">
                <a16:creationId xmlns:a16="http://schemas.microsoft.com/office/drawing/2014/main" id="{69987D74-9930-D9C5-F468-07ACBC43AE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9" b="96389" l="10000" r="90000">
                        <a14:foregroundMark x1="42222" y1="88611" x2="42222" y2="88611"/>
                        <a14:foregroundMark x1="42222" y1="88611" x2="42222" y2="88611"/>
                        <a14:foregroundMark x1="38611" y1="86111" x2="37222" y2="96389"/>
                        <a14:foregroundMark x1="33611" y1="93889" x2="47222" y2="93889"/>
                        <a14:foregroundMark x1="41667" y1="1389" x2="41667" y2="1389"/>
                      </a14:backgroundRemoval>
                    </a14:imgEffect>
                  </a14:imgLayer>
                </a14:imgProps>
              </a:ext>
            </a:extLst>
          </a:blip>
          <a:stretch>
            <a:fillRect/>
          </a:stretch>
        </p:blipFill>
        <p:spPr>
          <a:xfrm>
            <a:off x="-1320353" y="3370567"/>
            <a:ext cx="3681979" cy="3681979"/>
          </a:xfrm>
          <a:prstGeom prst="rect">
            <a:avLst/>
          </a:prstGeom>
        </p:spPr>
      </p:pic>
      <p:pic>
        <p:nvPicPr>
          <p:cNvPr id="10" name="Picture 9">
            <a:extLst>
              <a:ext uri="{FF2B5EF4-FFF2-40B4-BE49-F238E27FC236}">
                <a16:creationId xmlns:a16="http://schemas.microsoft.com/office/drawing/2014/main" id="{A8EE918F-7F70-F984-B0DD-17C01BD16D08}"/>
              </a:ext>
            </a:extLst>
          </p:cNvPr>
          <p:cNvPicPr>
            <a:picLocks noChangeAspect="1"/>
          </p:cNvPicPr>
          <p:nvPr/>
        </p:nvPicPr>
        <p:blipFill>
          <a:blip r:embed="rId7"/>
          <a:stretch>
            <a:fillRect/>
          </a:stretch>
        </p:blipFill>
        <p:spPr>
          <a:xfrm>
            <a:off x="7661006" y="44625"/>
            <a:ext cx="4530994" cy="6768750"/>
          </a:xfrm>
          <a:prstGeom prst="rect">
            <a:avLst/>
          </a:prstGeom>
        </p:spPr>
      </p:pic>
      <p:grpSp>
        <p:nvGrpSpPr>
          <p:cNvPr id="7" name="Group 6">
            <a:extLst>
              <a:ext uri="{FF2B5EF4-FFF2-40B4-BE49-F238E27FC236}">
                <a16:creationId xmlns:a16="http://schemas.microsoft.com/office/drawing/2014/main" id="{6D68A938-C3F3-4D28-07C1-016A84850152}"/>
              </a:ext>
            </a:extLst>
          </p:cNvPr>
          <p:cNvGrpSpPr/>
          <p:nvPr/>
        </p:nvGrpSpPr>
        <p:grpSpPr>
          <a:xfrm>
            <a:off x="3642099" y="4421466"/>
            <a:ext cx="4229402" cy="2265384"/>
            <a:chOff x="3642099" y="4421466"/>
            <a:chExt cx="4229402" cy="2265384"/>
          </a:xfrm>
        </p:grpSpPr>
        <p:sp>
          <p:nvSpPr>
            <p:cNvPr id="2" name="Rectangle: Rounded Corners 7">
              <a:extLst>
                <a:ext uri="{FF2B5EF4-FFF2-40B4-BE49-F238E27FC236}">
                  <a16:creationId xmlns:a16="http://schemas.microsoft.com/office/drawing/2014/main" id="{8854EA06-7D1D-7352-9AC0-FEC779CC4C9D}"/>
                </a:ext>
              </a:extLst>
            </p:cNvPr>
            <p:cNvSpPr/>
            <p:nvPr/>
          </p:nvSpPr>
          <p:spPr>
            <a:xfrm>
              <a:off x="3642099" y="4421466"/>
              <a:ext cx="3383470" cy="1814091"/>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SFU Futura_12" panose="00000400000000000000" pitchFamily="2" charset="0"/>
                  <a:cs typeface="Arial" panose="020B0604020202020204" pitchFamily="34" charset="0"/>
                </a:rPr>
                <a:t>Tìm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trên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bản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đồ</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các</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điểm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cực</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trên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phần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đất</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liền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của</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nước</a:t>
              </a:r>
              <a:r>
                <a:rPr lang="en-US" sz="2400" b="1" dirty="0">
                  <a:solidFill>
                    <a:srgbClr val="FF0000"/>
                  </a:solidFill>
                  <a:latin typeface="#9Slide03 SFU Futura_12" panose="00000400000000000000" pitchFamily="2" charset="0"/>
                  <a:cs typeface="Arial" panose="020B0604020202020204" pitchFamily="34" charset="0"/>
                </a:rPr>
                <a:t> ta?</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6" name="Hình ảnh 7">
              <a:extLst>
                <a:ext uri="{FF2B5EF4-FFF2-40B4-BE49-F238E27FC236}">
                  <a16:creationId xmlns:a16="http://schemas.microsoft.com/office/drawing/2014/main" id="{BD043F1D-9F30-3489-4DD7-12268EA7C1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6380533" y="5410514"/>
              <a:ext cx="1490968" cy="1276336"/>
            </a:xfrm>
            <a:prstGeom prst="rect">
              <a:avLst/>
            </a:prstGeom>
          </p:spPr>
        </p:pic>
      </p:grpSp>
    </p:spTree>
    <p:extLst>
      <p:ext uri="{BB962C8B-B14F-4D97-AF65-F5344CB8AC3E}">
        <p14:creationId xmlns:p14="http://schemas.microsoft.com/office/powerpoint/2010/main" val="16390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Tọa độ điểm cực Bắc Việt Nam là bao nhiêu?">
            <a:extLst>
              <a:ext uri="{FF2B5EF4-FFF2-40B4-BE49-F238E27FC236}">
                <a16:creationId xmlns:a16="http://schemas.microsoft.com/office/drawing/2014/main" id="{304FFDE0-2F1E-A0AD-9602-2ABD368895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4234" y="1031523"/>
            <a:ext cx="7105366" cy="49993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4F3A6308-E96D-1D19-388A-ECB867C9CE4B}"/>
              </a:ext>
            </a:extLst>
          </p:cNvPr>
          <p:cNvSpPr txBox="1"/>
          <p:nvPr/>
        </p:nvSpPr>
        <p:spPr>
          <a:xfrm>
            <a:off x="202400" y="1733860"/>
            <a:ext cx="4536868" cy="4154984"/>
          </a:xfrm>
          <a:prstGeom prst="rect">
            <a:avLst/>
          </a:prstGeom>
          <a:noFill/>
        </p:spPr>
        <p:txBody>
          <a:bodyPr wrap="square">
            <a:spAutoFit/>
          </a:bodyPr>
          <a:lstStyle/>
          <a:p>
            <a:pPr algn="just"/>
            <a:r>
              <a:rPr lang="vi-VN" sz="2400" dirty="0">
                <a:latin typeface="#9Slide03 SFU Futura_12" panose="020B0604020202020204" charset="0"/>
              </a:rPr>
              <a:t>Điểm cực Bắc của nước ta được đánh dấu bằng điểm mốc cột cờ Lũng Cú nằm ở xã Lũng Cú, huyện Đồng Văn, tỉnh Hà Giang. Cột cờ Lũng Cú là một cột cờ quốc gia nằm ở đỉnh Lũng Cú hay còn gọi là đỉnh núi Rồng (Long Sơn) có độ cao khoảng 1.470m so với mực nước biển. Cột cờ Lũng Cú đặt ở Đài vọng cảnh cực Bắc Việt Nam</a:t>
            </a:r>
            <a:r>
              <a:rPr lang="en-US" sz="2400" dirty="0">
                <a:latin typeface="#9Slide03 SFU Futura_12" panose="020B0604020202020204" charset="0"/>
              </a:rPr>
              <a:t>.</a:t>
            </a:r>
          </a:p>
        </p:txBody>
      </p:sp>
      <p:sp>
        <p:nvSpPr>
          <p:cNvPr id="6" name="TextBox 5">
            <a:extLst>
              <a:ext uri="{FF2B5EF4-FFF2-40B4-BE49-F238E27FC236}">
                <a16:creationId xmlns:a16="http://schemas.microsoft.com/office/drawing/2014/main" id="{7D869619-D56C-86D7-5FAC-E20343DD4AD8}"/>
              </a:ext>
            </a:extLst>
          </p:cNvPr>
          <p:cNvSpPr txBox="1"/>
          <p:nvPr/>
        </p:nvSpPr>
        <p:spPr>
          <a:xfrm>
            <a:off x="6949998" y="6193515"/>
            <a:ext cx="2729260" cy="523220"/>
          </a:xfrm>
          <a:prstGeom prst="rect">
            <a:avLst/>
          </a:prstGeom>
          <a:noFill/>
        </p:spPr>
        <p:txBody>
          <a:bodyPr wrap="square">
            <a:spAutoFit/>
          </a:bodyPr>
          <a:lstStyle/>
          <a:p>
            <a:r>
              <a:rPr lang="en-US" sz="2800" b="1" dirty="0">
                <a:solidFill>
                  <a:srgbClr val="1508B8"/>
                </a:solidFill>
                <a:latin typeface="#9Slide03 SFU Futura_12" panose="020B0604020202020204" charset="0"/>
              </a:rPr>
              <a:t>C</a:t>
            </a:r>
            <a:r>
              <a:rPr lang="vi-VN" sz="2800" b="1" dirty="0">
                <a:solidFill>
                  <a:srgbClr val="1508B8"/>
                </a:solidFill>
                <a:latin typeface="#9Slide03 SFU Futura_12" panose="020B0604020202020204" charset="0"/>
              </a:rPr>
              <a:t>ột cờ Lũng Cú</a:t>
            </a:r>
            <a:endParaRPr lang="en-US" sz="2800" b="1" dirty="0">
              <a:solidFill>
                <a:srgbClr val="1508B8"/>
              </a:solidFill>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362635" y="1096382"/>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Bắc </a:t>
            </a:r>
            <a:endParaRPr lang="en-US" sz="2800" b="1" dirty="0">
              <a:solidFill>
                <a:srgbClr val="FF0000"/>
              </a:solidFill>
            </a:endParaRPr>
          </a:p>
        </p:txBody>
      </p:sp>
    </p:spTree>
    <p:extLst>
      <p:ext uri="{BB962C8B-B14F-4D97-AF65-F5344CB8AC3E}">
        <p14:creationId xmlns:p14="http://schemas.microsoft.com/office/powerpoint/2010/main" val="108020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1" y="1997838"/>
            <a:ext cx="4860850" cy="3716915"/>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Một</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thành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phố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biển</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gọi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có</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răng</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hữu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bằng</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Biết</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chăng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án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TP. NHA TRANG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1</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202400" y="1733860"/>
            <a:ext cx="4536868" cy="4893647"/>
          </a:xfrm>
          <a:prstGeom prst="rect">
            <a:avLst/>
          </a:prstGeom>
          <a:noFill/>
        </p:spPr>
        <p:txBody>
          <a:bodyPr wrap="square">
            <a:spAutoFit/>
          </a:bodyPr>
          <a:lstStyle/>
          <a:p>
            <a:pPr algn="just"/>
            <a:r>
              <a:rPr lang="vi-VN" sz="2400" dirty="0">
                <a:latin typeface="#9Slide03 SFU Futura_12" panose="020B0604020202020204" charset="0"/>
              </a:rPr>
              <a:t>Cả hai điểm cực Nam nước ta đều nằm trên địa phận tỉnh Cà Mau. Trong đó, mốc GPS001 cùng biểu tượng con tàu Đất Mũi tại xã Đất Mũi, huyện Ngọc Hiển, Tỉnh Cà Mau chưa phải là tọa độ chuẩn. Điểm tương đối chính xác phải là bờ biển ở phía nam thuộc Khu du lịch Khai Long, tuy nhiên, cho đến nay mọi người đều chấp nhận nơi có biểu tượng con tàu là cực Nam lãnh thổ trên đất liền của Việt Nam.</a:t>
            </a:r>
            <a:endParaRPr lang="en-US" sz="2400" dirty="0">
              <a:latin typeface="#9Slide03 SFU Futura_12" panose="020B0604020202020204" charset="0"/>
            </a:endParaRPr>
          </a:p>
        </p:txBody>
      </p:sp>
      <p:sp>
        <p:nvSpPr>
          <p:cNvPr id="6" name="TextBox 5">
            <a:extLst>
              <a:ext uri="{FF2B5EF4-FFF2-40B4-BE49-F238E27FC236}">
                <a16:creationId xmlns:a16="http://schemas.microsoft.com/office/drawing/2014/main" id="{7D869619-D56C-86D7-5FAC-E20343DD4AD8}"/>
              </a:ext>
            </a:extLst>
          </p:cNvPr>
          <p:cNvSpPr txBox="1"/>
          <p:nvPr/>
        </p:nvSpPr>
        <p:spPr>
          <a:xfrm>
            <a:off x="7474106" y="6204922"/>
            <a:ext cx="2729260" cy="523220"/>
          </a:xfrm>
          <a:prstGeom prst="rect">
            <a:avLst/>
          </a:prstGeom>
          <a:noFill/>
        </p:spPr>
        <p:txBody>
          <a:bodyPr wrap="square">
            <a:spAutoFit/>
          </a:bodyPr>
          <a:lstStyle/>
          <a:p>
            <a:r>
              <a:rPr lang="en-US" sz="2800" b="1" dirty="0" err="1">
                <a:solidFill>
                  <a:srgbClr val="1508B8"/>
                </a:solidFill>
                <a:latin typeface="#9Slide03 SFU Futura_12" panose="020B0604020202020204" charset="0"/>
              </a:rPr>
              <a:t>Mũi</a:t>
            </a:r>
            <a:r>
              <a:rPr lang="en-US" sz="2800" b="1" dirty="0">
                <a:solidFill>
                  <a:srgbClr val="1508B8"/>
                </a:solidFill>
                <a:latin typeface="#9Slide03 SFU Futura_12" panose="020B0604020202020204" charset="0"/>
              </a:rPr>
              <a:t> </a:t>
            </a:r>
            <a:r>
              <a:rPr lang="en-US" sz="2800" b="1" dirty="0" err="1">
                <a:solidFill>
                  <a:srgbClr val="1508B8"/>
                </a:solidFill>
                <a:latin typeface="#9Slide03 SFU Futura_12" panose="020B0604020202020204" charset="0"/>
              </a:rPr>
              <a:t>Cà</a:t>
            </a:r>
            <a:r>
              <a:rPr lang="en-US" sz="2800" b="1" dirty="0">
                <a:solidFill>
                  <a:srgbClr val="1508B8"/>
                </a:solidFill>
                <a:latin typeface="#9Slide03 SFU Futura_12" panose="020B0604020202020204" charset="0"/>
              </a:rPr>
              <a:t> Mau</a:t>
            </a:r>
            <a:endParaRPr lang="en-US" sz="2800" b="1" dirty="0">
              <a:solidFill>
                <a:srgbClr val="1508B8"/>
              </a:solidFill>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139610" y="1096382"/>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a:t>
            </a:r>
            <a:r>
              <a:rPr lang="en-US" sz="2800" b="1" dirty="0">
                <a:solidFill>
                  <a:srgbClr val="FF0000"/>
                </a:solidFill>
                <a:latin typeface="#9Slide03 SFU Futura_12" panose="020B0604020202020204" charset="0"/>
              </a:rPr>
              <a:t>Nam</a:t>
            </a:r>
            <a:r>
              <a:rPr lang="vi-VN" sz="2800" b="1" dirty="0">
                <a:solidFill>
                  <a:srgbClr val="FF0000"/>
                </a:solidFill>
                <a:latin typeface="#9Slide03 SFU Futura_12" panose="020B0604020202020204" charset="0"/>
              </a:rPr>
              <a:t> </a:t>
            </a:r>
            <a:endParaRPr lang="en-US" sz="2800" b="1" dirty="0">
              <a:solidFill>
                <a:srgbClr val="FF0000"/>
              </a:solidFill>
            </a:endParaRPr>
          </a:p>
        </p:txBody>
      </p:sp>
      <p:pic>
        <p:nvPicPr>
          <p:cNvPr id="3" name="Picture 2">
            <a:extLst>
              <a:ext uri="{FF2B5EF4-FFF2-40B4-BE49-F238E27FC236}">
                <a16:creationId xmlns:a16="http://schemas.microsoft.com/office/drawing/2014/main" id="{BAD251D9-55FD-64C5-435A-786B090A9321}"/>
              </a:ext>
            </a:extLst>
          </p:cNvPr>
          <p:cNvPicPr>
            <a:picLocks noChangeAspect="1"/>
          </p:cNvPicPr>
          <p:nvPr/>
        </p:nvPicPr>
        <p:blipFill>
          <a:blip r:embed="rId5"/>
          <a:stretch>
            <a:fillRect/>
          </a:stretch>
        </p:blipFill>
        <p:spPr>
          <a:xfrm>
            <a:off x="4986106" y="1096382"/>
            <a:ext cx="7003494" cy="47924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018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38630" y="1531796"/>
            <a:ext cx="5306302" cy="5262979"/>
          </a:xfrm>
          <a:prstGeom prst="rect">
            <a:avLst/>
          </a:prstGeom>
          <a:noFill/>
        </p:spPr>
        <p:txBody>
          <a:bodyPr wrap="square">
            <a:spAutoFit/>
          </a:bodyPr>
          <a:lstStyle/>
          <a:p>
            <a:pPr algn="just"/>
            <a:r>
              <a:rPr lang="vi-VN" sz="2400" dirty="0">
                <a:latin typeface="#9Slide03 SFU Futura_12" panose="020B0604020202020204" charset="0"/>
              </a:rPr>
              <a:t>Điểm cực Tây của nước ta nằm ở A Pa Chải, xã Sín Thầu, huyện Mường Nhé, tỉnh Điện Biên. Điểm cực Tây của Việt Nam được đánh dấu bằng cột mốc tại ngã ba biên giới của 3 nước Việt Nam - Lào - Trung Quốc, cột mốc được 3 quốc gia thống nhất cắm mốc vào ngày 27/6/2005, được làm bằng đá granite, cắm giữa một hình lục giác, bên ngoài cùng là khối vuông diện tích 5x5m, cột cao 2m có 3 mặt quay về 3 hướng, mỗi mặt có khắc tên nước bằng tiếng quốc ngữ riêng và quốc huy của mỗi quốc gia.</a:t>
            </a:r>
            <a:endParaRPr lang="en-US" sz="2400" dirty="0">
              <a:latin typeface="#9Slide03 SFU Futura_12" panose="020B0604020202020204" charset="0"/>
            </a:endParaRPr>
          </a:p>
        </p:txBody>
      </p:sp>
      <p:sp>
        <p:nvSpPr>
          <p:cNvPr id="6" name="TextBox 5">
            <a:extLst>
              <a:ext uri="{FF2B5EF4-FFF2-40B4-BE49-F238E27FC236}">
                <a16:creationId xmlns:a16="http://schemas.microsoft.com/office/drawing/2014/main" id="{7D869619-D56C-86D7-5FAC-E20343DD4AD8}"/>
              </a:ext>
            </a:extLst>
          </p:cNvPr>
          <p:cNvSpPr txBox="1"/>
          <p:nvPr/>
        </p:nvSpPr>
        <p:spPr>
          <a:xfrm>
            <a:off x="6134500" y="5613652"/>
            <a:ext cx="6018870" cy="954107"/>
          </a:xfrm>
          <a:prstGeom prst="rect">
            <a:avLst/>
          </a:prstGeom>
          <a:noFill/>
        </p:spPr>
        <p:txBody>
          <a:bodyPr wrap="square">
            <a:spAutoFit/>
          </a:bodyPr>
          <a:lstStyle/>
          <a:p>
            <a:r>
              <a:rPr lang="en-US" sz="2800" b="1" dirty="0" err="1">
                <a:solidFill>
                  <a:srgbClr val="1508B8"/>
                </a:solidFill>
                <a:latin typeface="#9Slide03 SFU Futura_12" panose="020B0604020202020204" charset="0"/>
              </a:rPr>
              <a:t>Cột</a:t>
            </a:r>
            <a:r>
              <a:rPr lang="en-US" sz="2800" b="1" dirty="0">
                <a:solidFill>
                  <a:srgbClr val="1508B8"/>
                </a:solidFill>
                <a:latin typeface="#9Slide03 SFU Futura_12" panose="020B0604020202020204" charset="0"/>
              </a:rPr>
              <a:t> </a:t>
            </a:r>
            <a:r>
              <a:rPr lang="vi-VN" sz="2800" b="1" dirty="0">
                <a:solidFill>
                  <a:srgbClr val="1508B8"/>
                </a:solidFill>
                <a:latin typeface="#9Slide03 SFU Futura_12" panose="020B0604020202020204" charset="0"/>
              </a:rPr>
              <a:t>mốc tại ngã ba biên giới của 3 nước Việt Nam - Lào - Trung Quốc</a:t>
            </a:r>
            <a:endParaRPr lang="en-US" sz="2800" b="1" dirty="0">
              <a:solidFill>
                <a:srgbClr val="1508B8"/>
              </a:solidFill>
              <a:latin typeface="#9Slide03 SFU Futura_12" panose="020B0604020202020204" charset="0"/>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499841" y="1008824"/>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a:t>
            </a:r>
            <a:r>
              <a:rPr lang="en-US" sz="2800" b="1" dirty="0" err="1">
                <a:solidFill>
                  <a:srgbClr val="FF0000"/>
                </a:solidFill>
                <a:latin typeface="#9Slide03 SFU Futura_12" panose="020B0604020202020204" charset="0"/>
              </a:rPr>
              <a:t>Tây</a:t>
            </a:r>
            <a:r>
              <a:rPr lang="vi-VN" sz="2800" b="1" dirty="0">
                <a:solidFill>
                  <a:srgbClr val="FF0000"/>
                </a:solidFill>
                <a:latin typeface="#9Slide03 SFU Futura_12" panose="020B0604020202020204" charset="0"/>
              </a:rPr>
              <a:t> </a:t>
            </a:r>
            <a:endParaRPr lang="en-US" sz="2800" b="1" dirty="0">
              <a:solidFill>
                <a:srgbClr val="FF0000"/>
              </a:solidFill>
            </a:endParaRPr>
          </a:p>
        </p:txBody>
      </p:sp>
      <p:pic>
        <p:nvPicPr>
          <p:cNvPr id="3" name="Picture 2">
            <a:extLst>
              <a:ext uri="{FF2B5EF4-FFF2-40B4-BE49-F238E27FC236}">
                <a16:creationId xmlns:a16="http://schemas.microsoft.com/office/drawing/2014/main" id="{80E08AD3-A626-7ABC-A21F-6191D75A987B}"/>
              </a:ext>
            </a:extLst>
          </p:cNvPr>
          <p:cNvPicPr>
            <a:picLocks noChangeAspect="1"/>
          </p:cNvPicPr>
          <p:nvPr/>
        </p:nvPicPr>
        <p:blipFill>
          <a:blip r:embed="rId5"/>
          <a:stretch>
            <a:fillRect/>
          </a:stretch>
        </p:blipFill>
        <p:spPr>
          <a:xfrm>
            <a:off x="5423058" y="1088349"/>
            <a:ext cx="6622065" cy="43980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6057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403123" y="1673869"/>
            <a:ext cx="5094428" cy="1200329"/>
          </a:xfrm>
          <a:prstGeom prst="rect">
            <a:avLst/>
          </a:prstGeom>
          <a:solidFill>
            <a:schemeClr val="accent4">
              <a:lumMod val="20000"/>
              <a:lumOff val="80000"/>
            </a:schemeClr>
          </a:solidFill>
        </p:spPr>
        <p:txBody>
          <a:bodyPr wrap="square">
            <a:spAutoFit/>
          </a:bodyPr>
          <a:lstStyle/>
          <a:p>
            <a:pPr algn="just"/>
            <a:r>
              <a:rPr lang="vi-VN" sz="3600" b="1" dirty="0">
                <a:latin typeface="#9Slide03 SFU Futura_12" panose="020B0604020202020204" charset="0"/>
              </a:rPr>
              <a:t>Mũi Điện (Phú Yên) </a:t>
            </a:r>
            <a:r>
              <a:rPr lang="en-US" sz="3600" b="1" dirty="0">
                <a:latin typeface="#9Slide03 SFU Futura_12" panose="020B0604020202020204" charset="0"/>
              </a:rPr>
              <a:t>hay</a:t>
            </a:r>
            <a:r>
              <a:rPr lang="vi-VN" sz="3600" b="1" dirty="0">
                <a:latin typeface="#9Slide03 SFU Futura_12" panose="020B0604020202020204" charset="0"/>
              </a:rPr>
              <a:t> Mũi Đôi (Khánh Hòa)</a:t>
            </a:r>
            <a:r>
              <a:rPr lang="en-US" sz="3600" b="1" dirty="0">
                <a:latin typeface="#9Slide03 SFU Futura_12" panose="020B0604020202020204" charset="0"/>
              </a:rPr>
              <a:t>?</a:t>
            </a:r>
          </a:p>
        </p:txBody>
      </p:sp>
      <p:sp>
        <p:nvSpPr>
          <p:cNvPr id="11" name="TextBox 10">
            <a:extLst>
              <a:ext uri="{FF2B5EF4-FFF2-40B4-BE49-F238E27FC236}">
                <a16:creationId xmlns:a16="http://schemas.microsoft.com/office/drawing/2014/main" id="{FBDDEB0C-2DBE-AD96-1632-87FA463E96E0}"/>
              </a:ext>
            </a:extLst>
          </p:cNvPr>
          <p:cNvSpPr txBox="1"/>
          <p:nvPr/>
        </p:nvSpPr>
        <p:spPr>
          <a:xfrm>
            <a:off x="1268241" y="866937"/>
            <a:ext cx="3130704" cy="646331"/>
          </a:xfrm>
          <a:prstGeom prst="rect">
            <a:avLst/>
          </a:prstGeom>
          <a:noFill/>
        </p:spPr>
        <p:txBody>
          <a:bodyPr wrap="square">
            <a:spAutoFit/>
          </a:bodyPr>
          <a:lstStyle/>
          <a:p>
            <a:r>
              <a:rPr lang="vi-VN" sz="3600" b="1" dirty="0">
                <a:solidFill>
                  <a:srgbClr val="FF0000"/>
                </a:solidFill>
                <a:latin typeface="#9Slide03 SFU Futura_12" panose="020B0604020202020204" charset="0"/>
              </a:rPr>
              <a:t>Điểm cực</a:t>
            </a:r>
            <a:r>
              <a:rPr lang="en-US" sz="3600" b="1" dirty="0">
                <a:solidFill>
                  <a:srgbClr val="FF0000"/>
                </a:solidFill>
                <a:latin typeface="#9Slide03 SFU Futura_12" panose="020B0604020202020204" charset="0"/>
              </a:rPr>
              <a:t> </a:t>
            </a:r>
            <a:r>
              <a:rPr lang="en-US" sz="3600" b="1" dirty="0" err="1">
                <a:solidFill>
                  <a:srgbClr val="FF0000"/>
                </a:solidFill>
                <a:latin typeface="#9Slide03 SFU Futura_12" panose="020B0604020202020204" charset="0"/>
              </a:rPr>
              <a:t>Đông</a:t>
            </a:r>
            <a:endParaRPr lang="en-US" sz="3600" b="1" dirty="0">
              <a:solidFill>
                <a:srgbClr val="FF0000"/>
              </a:solidFill>
            </a:endParaRPr>
          </a:p>
        </p:txBody>
      </p:sp>
      <p:pic>
        <p:nvPicPr>
          <p:cNvPr id="5" name="Picture 4">
            <a:extLst>
              <a:ext uri="{FF2B5EF4-FFF2-40B4-BE49-F238E27FC236}">
                <a16:creationId xmlns:a16="http://schemas.microsoft.com/office/drawing/2014/main" id="{2C2C1A9D-4DFD-DC35-2E79-8DF77CF8399D}"/>
              </a:ext>
            </a:extLst>
          </p:cNvPr>
          <p:cNvPicPr>
            <a:picLocks noChangeAspect="1"/>
          </p:cNvPicPr>
          <p:nvPr/>
        </p:nvPicPr>
        <p:blipFill rotWithShape="1">
          <a:blip r:embed="rId5"/>
          <a:srcRect t="9294" b="8654"/>
          <a:stretch/>
        </p:blipFill>
        <p:spPr>
          <a:xfrm>
            <a:off x="7880700" y="723604"/>
            <a:ext cx="4268733" cy="6071171"/>
          </a:xfrm>
          <a:prstGeom prst="rect">
            <a:avLst/>
          </a:prstGeom>
        </p:spPr>
      </p:pic>
      <p:pic>
        <p:nvPicPr>
          <p:cNvPr id="2" name="Picture 1">
            <a:extLst>
              <a:ext uri="{FF2B5EF4-FFF2-40B4-BE49-F238E27FC236}">
                <a16:creationId xmlns:a16="http://schemas.microsoft.com/office/drawing/2014/main" id="{B8FEDD69-1488-557A-068B-96F68420A0D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5730388" y="1513268"/>
            <a:ext cx="1766707" cy="2064157"/>
          </a:xfrm>
          <a:prstGeom prst="rect">
            <a:avLst/>
          </a:prstGeom>
        </p:spPr>
      </p:pic>
      <p:pic>
        <p:nvPicPr>
          <p:cNvPr id="12" name="Picture 11">
            <a:extLst>
              <a:ext uri="{FF2B5EF4-FFF2-40B4-BE49-F238E27FC236}">
                <a16:creationId xmlns:a16="http://schemas.microsoft.com/office/drawing/2014/main" id="{03A2C612-4204-8279-4B93-086997ED6F67}"/>
              </a:ext>
            </a:extLst>
          </p:cNvPr>
          <p:cNvPicPr>
            <a:picLocks noChangeAspect="1"/>
          </p:cNvPicPr>
          <p:nvPr/>
        </p:nvPicPr>
        <p:blipFill>
          <a:blip r:embed="rId8"/>
          <a:stretch>
            <a:fillRect/>
          </a:stretch>
        </p:blipFill>
        <p:spPr>
          <a:xfrm>
            <a:off x="524913" y="3162791"/>
            <a:ext cx="3033509" cy="2982951"/>
          </a:xfrm>
          <a:prstGeom prst="rect">
            <a:avLst/>
          </a:prstGeom>
        </p:spPr>
      </p:pic>
      <p:sp>
        <p:nvSpPr>
          <p:cNvPr id="14" name="Rectangle: Rounded Corners 7">
            <a:extLst>
              <a:ext uri="{FF2B5EF4-FFF2-40B4-BE49-F238E27FC236}">
                <a16:creationId xmlns:a16="http://schemas.microsoft.com/office/drawing/2014/main" id="{C4662D23-9861-1839-4598-F17B328A6BFC}"/>
              </a:ext>
            </a:extLst>
          </p:cNvPr>
          <p:cNvSpPr/>
          <p:nvPr/>
        </p:nvSpPr>
        <p:spPr>
          <a:xfrm>
            <a:off x="3538115" y="4054126"/>
            <a:ext cx="3555069" cy="1335352"/>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1508B8"/>
                </a:solidFill>
                <a:latin typeface="#9Slide05 Great Vibes" panose="02000507080000020002" pitchFamily="2" charset="0"/>
                <a:cs typeface="Arial" panose="020B0604020202020204" pitchFamily="34" charset="0"/>
              </a:rPr>
              <a:t>Quét</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mã</a:t>
            </a:r>
            <a:r>
              <a:rPr lang="en-US" sz="4400" b="1" dirty="0">
                <a:solidFill>
                  <a:srgbClr val="1508B8"/>
                </a:solidFill>
                <a:latin typeface="#9Slide05 Great Vibes" panose="02000507080000020002" pitchFamily="2" charset="0"/>
                <a:cs typeface="Arial" panose="020B0604020202020204" pitchFamily="34" charset="0"/>
              </a:rPr>
              <a:t> QR </a:t>
            </a:r>
            <a:r>
              <a:rPr lang="en-US" sz="4400" b="1" dirty="0" err="1">
                <a:solidFill>
                  <a:srgbClr val="1508B8"/>
                </a:solidFill>
                <a:latin typeface="#9Slide05 Great Vibes" panose="02000507080000020002" pitchFamily="2" charset="0"/>
                <a:cs typeface="Arial" panose="020B0604020202020204" pitchFamily="34" charset="0"/>
              </a:rPr>
              <a:t>để</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khám</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phá</a:t>
            </a:r>
            <a:r>
              <a:rPr lang="en-US" sz="4400" b="1" dirty="0">
                <a:solidFill>
                  <a:srgbClr val="1508B8"/>
                </a:solidFill>
                <a:latin typeface="#9Slide05 Great Vibes" panose="02000507080000020002" pitchFamily="2" charset="0"/>
                <a:cs typeface="Arial" panose="020B0604020202020204" pitchFamily="34" charset="0"/>
              </a:rPr>
              <a:t>! </a:t>
            </a:r>
          </a:p>
        </p:txBody>
      </p:sp>
      <p:sp>
        <p:nvSpPr>
          <p:cNvPr id="16" name="TextBox 15">
            <a:extLst>
              <a:ext uri="{FF2B5EF4-FFF2-40B4-BE49-F238E27FC236}">
                <a16:creationId xmlns:a16="http://schemas.microsoft.com/office/drawing/2014/main" id="{6E2CF609-B3A9-F6D1-DCED-45E47945583A}"/>
              </a:ext>
            </a:extLst>
          </p:cNvPr>
          <p:cNvSpPr txBox="1"/>
          <p:nvPr/>
        </p:nvSpPr>
        <p:spPr>
          <a:xfrm>
            <a:off x="167859" y="6145742"/>
            <a:ext cx="4178079" cy="584775"/>
          </a:xfrm>
          <a:prstGeom prst="rect">
            <a:avLst/>
          </a:prstGeom>
          <a:noFill/>
        </p:spPr>
        <p:txBody>
          <a:bodyPr wrap="square">
            <a:spAutoFit/>
          </a:bodyPr>
          <a:lstStyle/>
          <a:p>
            <a:r>
              <a:rPr lang="en-US" sz="1600" dirty="0">
                <a:solidFill>
                  <a:srgbClr val="1508B8"/>
                </a:solidFill>
                <a:latin typeface="#9Slide03 SFU Futura_12" panose="020B0604020202020204" charset="0"/>
              </a:rPr>
              <a:t>https://vnexpress.net/cuc-dong-dat-lien-viet-nam-thuc-su-nam-o-dau-3201755.html</a:t>
            </a:r>
          </a:p>
        </p:txBody>
      </p:sp>
    </p:spTree>
    <p:extLst>
      <p:ext uri="{BB962C8B-B14F-4D97-AF65-F5344CB8AC3E}">
        <p14:creationId xmlns:p14="http://schemas.microsoft.com/office/powerpoint/2010/main" val="36641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224702" y="1480640"/>
            <a:ext cx="7752694" cy="1785104"/>
          </a:xfrm>
          <a:prstGeom prst="rect">
            <a:avLst/>
          </a:prstGeom>
          <a:noFill/>
        </p:spPr>
        <p:txBody>
          <a:bodyPr wrap="square">
            <a:spAutoFit/>
          </a:bodyPr>
          <a:lstStyle/>
          <a:p>
            <a:pPr algn="just"/>
            <a:r>
              <a:rPr lang="vi-VN" sz="2200" dirty="0">
                <a:latin typeface="#9Slide03 SFU Futura_12" panose="020B0604020202020204" charset="0"/>
              </a:rPr>
              <a:t>Nếu có cơ hội đến thăm Mũi Điện (Phú Yên), bạn sẽ thấy được tấm bia có khắc dòng chữ "Điểm cực Đông - Nơi đón ánh bình minh đầu tiên trên đất liền Việt Nam". Tuy nhiên, sau này khi mà Mũi Đôi (Khánh Hòa) được khám phá thì có nhiều tư liệu khẳng định đây chính là cực Đông của Việt Nam.</a:t>
            </a:r>
            <a:r>
              <a:rPr lang="en-US" sz="2200" dirty="0">
                <a:latin typeface="#9Slide03 SFU Futura_12" panose="020B0604020202020204" charset="0"/>
              </a:rPr>
              <a:t> </a:t>
            </a:r>
          </a:p>
        </p:txBody>
      </p:sp>
      <p:sp>
        <p:nvSpPr>
          <p:cNvPr id="6" name="TextBox 5">
            <a:extLst>
              <a:ext uri="{FF2B5EF4-FFF2-40B4-BE49-F238E27FC236}">
                <a16:creationId xmlns:a16="http://schemas.microsoft.com/office/drawing/2014/main" id="{7D869619-D56C-86D7-5FAC-E20343DD4AD8}"/>
              </a:ext>
            </a:extLst>
          </p:cNvPr>
          <p:cNvSpPr txBox="1"/>
          <p:nvPr/>
        </p:nvSpPr>
        <p:spPr>
          <a:xfrm>
            <a:off x="198683" y="4401933"/>
            <a:ext cx="1815968" cy="1384995"/>
          </a:xfrm>
          <a:prstGeom prst="rect">
            <a:avLst/>
          </a:prstGeom>
          <a:noFill/>
        </p:spPr>
        <p:txBody>
          <a:bodyPr wrap="square">
            <a:spAutoFit/>
          </a:bodyPr>
          <a:lstStyle/>
          <a:p>
            <a:r>
              <a:rPr lang="en-US" sz="2800" b="1" dirty="0" err="1">
                <a:solidFill>
                  <a:srgbClr val="1508B8"/>
                </a:solidFill>
                <a:latin typeface="#9Slide03 SFU Futura_12" panose="020B0604020202020204" charset="0"/>
              </a:rPr>
              <a:t>Mũi</a:t>
            </a:r>
            <a:r>
              <a:rPr lang="en-US" sz="2800" b="1" dirty="0">
                <a:solidFill>
                  <a:srgbClr val="1508B8"/>
                </a:solidFill>
                <a:latin typeface="#9Slide03 SFU Futura_12" panose="020B0604020202020204" charset="0"/>
              </a:rPr>
              <a:t> </a:t>
            </a:r>
            <a:r>
              <a:rPr lang="en-US" sz="2800" b="1" dirty="0" err="1">
                <a:solidFill>
                  <a:srgbClr val="1508B8"/>
                </a:solidFill>
                <a:latin typeface="#9Slide03 SFU Futura_12" panose="020B0604020202020204" charset="0"/>
              </a:rPr>
              <a:t>Đôi</a:t>
            </a:r>
            <a:r>
              <a:rPr lang="en-US" sz="2800" b="1" dirty="0">
                <a:solidFill>
                  <a:srgbClr val="1508B8"/>
                </a:solidFill>
                <a:latin typeface="#9Slide03 SFU Futura_12" panose="020B0604020202020204" charset="0"/>
              </a:rPr>
              <a:t> (Khánh </a:t>
            </a:r>
            <a:r>
              <a:rPr lang="en-US" sz="2800" b="1" dirty="0" err="1">
                <a:solidFill>
                  <a:srgbClr val="1508B8"/>
                </a:solidFill>
                <a:latin typeface="#9Slide03 SFU Futura_12" panose="020B0604020202020204" charset="0"/>
              </a:rPr>
              <a:t>Hòa</a:t>
            </a:r>
            <a:r>
              <a:rPr lang="en-US" sz="2800" b="1" dirty="0">
                <a:solidFill>
                  <a:srgbClr val="1508B8"/>
                </a:solidFill>
                <a:latin typeface="#9Slide03 SFU Futura_12" panose="020B0604020202020204" charset="0"/>
              </a:rPr>
              <a:t>) </a:t>
            </a:r>
          </a:p>
        </p:txBody>
      </p:sp>
      <p:sp>
        <p:nvSpPr>
          <p:cNvPr id="11" name="TextBox 10">
            <a:extLst>
              <a:ext uri="{FF2B5EF4-FFF2-40B4-BE49-F238E27FC236}">
                <a16:creationId xmlns:a16="http://schemas.microsoft.com/office/drawing/2014/main" id="{FBDDEB0C-2DBE-AD96-1632-87FA463E96E0}"/>
              </a:ext>
            </a:extLst>
          </p:cNvPr>
          <p:cNvSpPr txBox="1"/>
          <p:nvPr/>
        </p:nvSpPr>
        <p:spPr>
          <a:xfrm>
            <a:off x="1083902" y="959045"/>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Đông</a:t>
            </a:r>
            <a:endParaRPr lang="en-US" sz="2800" b="1" dirty="0">
              <a:solidFill>
                <a:srgbClr val="FF0000"/>
              </a:solidFill>
            </a:endParaRPr>
          </a:p>
        </p:txBody>
      </p:sp>
      <p:pic>
        <p:nvPicPr>
          <p:cNvPr id="3" name="Picture 2">
            <a:extLst>
              <a:ext uri="{FF2B5EF4-FFF2-40B4-BE49-F238E27FC236}">
                <a16:creationId xmlns:a16="http://schemas.microsoft.com/office/drawing/2014/main" id="{1A1AA905-70F3-5BEF-E962-2F24AAAFB800}"/>
              </a:ext>
            </a:extLst>
          </p:cNvPr>
          <p:cNvPicPr>
            <a:picLocks noChangeAspect="1"/>
          </p:cNvPicPr>
          <p:nvPr/>
        </p:nvPicPr>
        <p:blipFill>
          <a:blip r:embed="rId5"/>
          <a:stretch>
            <a:fillRect/>
          </a:stretch>
        </p:blipFill>
        <p:spPr>
          <a:xfrm>
            <a:off x="1645213" y="3394087"/>
            <a:ext cx="4911672" cy="34006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B6BB494E-2F21-8A91-22C9-9E6FEF2BFB78}"/>
              </a:ext>
            </a:extLst>
          </p:cNvPr>
          <p:cNvPicPr>
            <a:picLocks noChangeAspect="1"/>
          </p:cNvPicPr>
          <p:nvPr/>
        </p:nvPicPr>
        <p:blipFill rotWithShape="1">
          <a:blip r:embed="rId6"/>
          <a:srcRect t="9294" b="8654"/>
          <a:stretch/>
        </p:blipFill>
        <p:spPr>
          <a:xfrm>
            <a:off x="8321848" y="829736"/>
            <a:ext cx="3248115" cy="4619606"/>
          </a:xfrm>
          <a:prstGeom prst="rect">
            <a:avLst/>
          </a:prstGeom>
        </p:spPr>
      </p:pic>
      <p:sp>
        <p:nvSpPr>
          <p:cNvPr id="13" name="TextBox 12">
            <a:extLst>
              <a:ext uri="{FF2B5EF4-FFF2-40B4-BE49-F238E27FC236}">
                <a16:creationId xmlns:a16="http://schemas.microsoft.com/office/drawing/2014/main" id="{BC61C3C6-B1E6-CDFF-540A-4BF54B67E57D}"/>
              </a:ext>
            </a:extLst>
          </p:cNvPr>
          <p:cNvSpPr txBox="1"/>
          <p:nvPr/>
        </p:nvSpPr>
        <p:spPr>
          <a:xfrm>
            <a:off x="6475145" y="5498775"/>
            <a:ext cx="5518172" cy="1200329"/>
          </a:xfrm>
          <a:prstGeom prst="rect">
            <a:avLst/>
          </a:prstGeom>
          <a:noFill/>
        </p:spPr>
        <p:txBody>
          <a:bodyPr wrap="square">
            <a:spAutoFit/>
          </a:bodyPr>
          <a:lstStyle/>
          <a:p>
            <a:pPr algn="just"/>
            <a:r>
              <a:rPr lang="vi-VN" sz="1800" dirty="0">
                <a:latin typeface="#9Slide03 SFU Futura_12" panose="020B0604020202020204" charset="0"/>
              </a:rPr>
              <a:t>Để so sánh tọa độ của Mũi Điện và Mũi Đôi, ta có thể chụp lại bản đồ Google Map, sau đó kẻ một đường thẳng từ trên xuống. Mắt thường có thể nhận thấy tọa độ của Mũi Đôi xa hơn tọa độ của Mũi Điện.</a:t>
            </a:r>
            <a:endParaRPr lang="en-US" dirty="0"/>
          </a:p>
        </p:txBody>
      </p:sp>
    </p:spTree>
    <p:extLst>
      <p:ext uri="{BB962C8B-B14F-4D97-AF65-F5344CB8AC3E}">
        <p14:creationId xmlns:p14="http://schemas.microsoft.com/office/powerpoint/2010/main" val="78114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697951" y="1019196"/>
            <a:ext cx="3414311" cy="5472535"/>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id="{EC3ED4A6-F18F-92FD-CB9B-820D8833E52C}"/>
              </a:ext>
            </a:extLst>
          </p:cNvPr>
          <p:cNvSpPr txBox="1"/>
          <p:nvPr/>
        </p:nvSpPr>
        <p:spPr>
          <a:xfrm>
            <a:off x="202400" y="1531796"/>
            <a:ext cx="8874692" cy="3970318"/>
          </a:xfrm>
          <a:prstGeom prst="rect">
            <a:avLst/>
          </a:prstGeom>
          <a:noFill/>
        </p:spPr>
        <p:txBody>
          <a:bodyPr wrap="square">
            <a:spAutoFit/>
          </a:bodyPr>
          <a:lstStyle/>
          <a:p>
            <a:pPr algn="just"/>
            <a:r>
              <a:rPr lang="vi-VN" sz="2800" b="1" dirty="0">
                <a:solidFill>
                  <a:srgbClr val="1508B8"/>
                </a:solidFill>
                <a:latin typeface="#9Slide03 SFU Futura_12" panose="020B0604020202020204" charset="0"/>
              </a:rPr>
              <a:t>a. Phạm vi lãnh thổ</a:t>
            </a:r>
          </a:p>
          <a:p>
            <a:pPr algn="just"/>
            <a:r>
              <a:rPr lang="vi-VN" sz="2800" dirty="0">
                <a:latin typeface="#9Slide03 SFU Futura_12" panose="020B0604020202020204" charset="0"/>
              </a:rPr>
              <a:t>- </a:t>
            </a:r>
            <a:r>
              <a:rPr lang="en-US" sz="2800" dirty="0">
                <a:latin typeface="#9Slide03 SFU Futura_12" panose="020B0604020202020204" charset="0"/>
              </a:rPr>
              <a:t>L</a:t>
            </a:r>
            <a:r>
              <a:rPr lang="vi-VN" sz="2800" dirty="0">
                <a:latin typeface="#9Slide03 SFU Futura_12" panose="020B0604020202020204" charset="0"/>
              </a:rPr>
              <a:t>à một khối thống nhất và toàn vẹn, gồm: vùng đất, vùng biển và vùng trời.</a:t>
            </a:r>
          </a:p>
          <a:p>
            <a:pPr algn="just"/>
            <a:r>
              <a:rPr lang="vi-VN" sz="2800" dirty="0">
                <a:latin typeface="#9Slide03 SFU Futura_12" panose="020B0604020202020204" charset="0"/>
              </a:rPr>
              <a:t>- Vùng đất của Việt Nam có diện tích 331.212 km</a:t>
            </a:r>
            <a:r>
              <a:rPr lang="vi-VN" sz="2800" baseline="30000" dirty="0">
                <a:latin typeface="#9Slide03 SFU Futura_12" panose="020B0604020202020204" charset="0"/>
              </a:rPr>
              <a:t>2</a:t>
            </a:r>
            <a:r>
              <a:rPr lang="vi-VN" sz="2800" dirty="0">
                <a:latin typeface="#9Slide03 SFU Futura_12" panose="020B0604020202020204" charset="0"/>
              </a:rPr>
              <a:t>.</a:t>
            </a:r>
          </a:p>
          <a:p>
            <a:pPr algn="just"/>
            <a:r>
              <a:rPr lang="vi-VN" sz="2800" dirty="0">
                <a:latin typeface="#9Slide03 SFU Futura_12" panose="020B0604020202020204" charset="0"/>
              </a:rPr>
              <a:t>- Đường bờ biển</a:t>
            </a:r>
            <a:r>
              <a:rPr lang="en-US" sz="2800" dirty="0">
                <a:latin typeface="#9Slide03 SFU Futura_12" panose="020B0604020202020204" charset="0"/>
              </a:rPr>
              <a:t>: </a:t>
            </a:r>
            <a:r>
              <a:rPr lang="vi-VN" sz="2800" dirty="0">
                <a:latin typeface="#9Slide03 SFU Futura_12" panose="020B0604020202020204" charset="0"/>
              </a:rPr>
              <a:t>khoảng 3.260 km</a:t>
            </a:r>
            <a:r>
              <a:rPr lang="en-US" sz="2800" dirty="0">
                <a:latin typeface="#9Slide03 SFU Futura_12" panose="020B0604020202020204" charset="0"/>
              </a:rPr>
              <a:t>.</a:t>
            </a:r>
            <a:endParaRPr lang="vi-VN" sz="2800" dirty="0">
              <a:latin typeface="#9Slide03 SFU Futura_12" panose="020B0604020202020204" charset="0"/>
            </a:endParaRPr>
          </a:p>
          <a:p>
            <a:pPr algn="just"/>
            <a:r>
              <a:rPr lang="vi-VN" sz="2800" dirty="0">
                <a:latin typeface="#9Slide03 SFU Futura_12" panose="020B0604020202020204" charset="0"/>
              </a:rPr>
              <a:t>- </a:t>
            </a:r>
            <a:r>
              <a:rPr lang="en-US" sz="2800" dirty="0" err="1">
                <a:latin typeface="#9Slide03 SFU Futura_12" panose="020B0604020202020204" charset="0"/>
              </a:rPr>
              <a:t>Có</a:t>
            </a:r>
            <a:r>
              <a:rPr lang="en-US" sz="2800" dirty="0">
                <a:latin typeface="#9Slide03 SFU Futura_12" panose="020B0604020202020204" charset="0"/>
              </a:rPr>
              <a:t> </a:t>
            </a:r>
            <a:r>
              <a:rPr lang="vi-VN" sz="2800" dirty="0">
                <a:latin typeface="#9Slide03 SFU Futura_12" panose="020B0604020202020204" charset="0"/>
              </a:rPr>
              <a:t>28 tỉnh, thành phố giáp biển.</a:t>
            </a:r>
          </a:p>
          <a:p>
            <a:pPr algn="just"/>
            <a:r>
              <a:rPr lang="vi-VN" sz="2800" dirty="0">
                <a:latin typeface="#9Slide03 SFU Futura_12" panose="020B0604020202020204" charset="0"/>
              </a:rPr>
              <a:t>- Vùng biển của nước ta</a:t>
            </a:r>
            <a:r>
              <a:rPr lang="en-US" sz="2800" dirty="0">
                <a:latin typeface="#9Slide03 SFU Futura_12" panose="020B0604020202020204" charset="0"/>
              </a:rPr>
              <a:t>: </a:t>
            </a:r>
            <a:r>
              <a:rPr lang="vi-VN" sz="2800" dirty="0">
                <a:latin typeface="#9Slide03 SFU Futura_12" panose="020B0604020202020204" charset="0"/>
              </a:rPr>
              <a:t>khoảng 1 triệu km</a:t>
            </a:r>
            <a:r>
              <a:rPr lang="vi-VN" sz="2800" baseline="30000" dirty="0">
                <a:latin typeface="#9Slide03 SFU Futura_12" panose="020B0604020202020204" charset="0"/>
              </a:rPr>
              <a:t>2</a:t>
            </a:r>
            <a:r>
              <a:rPr lang="vi-VN" sz="2800" dirty="0">
                <a:latin typeface="#9Slide03 SFU Futura_12" panose="020B0604020202020204" charset="0"/>
              </a:rPr>
              <a:t>.</a:t>
            </a:r>
          </a:p>
          <a:p>
            <a:pPr algn="just"/>
            <a:r>
              <a:rPr lang="en-US" sz="2800" dirty="0">
                <a:latin typeface="#9Slide03 SFU Futura_12" panose="020B0604020202020204" charset="0"/>
              </a:rPr>
              <a:t>- </a:t>
            </a:r>
            <a:r>
              <a:rPr lang="vi-VN" sz="2800" dirty="0">
                <a:latin typeface="#9Slide03 SFU Futura_12" panose="020B0604020202020204" charset="0"/>
              </a:rPr>
              <a:t>Trong vùng biển của nước ta có hàng nghìn đảo lớn nhỏ, trong đó có 2 quần đảo Hoàng Sa và Trường Sa.</a:t>
            </a:r>
            <a:endParaRPr lang="en-US" sz="2800" dirty="0">
              <a:latin typeface="#9Slide03 SFU Futura_12" panose="020B0604020202020204" charset="0"/>
            </a:endParaRPr>
          </a:p>
        </p:txBody>
      </p:sp>
      <p:pic>
        <p:nvPicPr>
          <p:cNvPr id="16" name="Picture 15">
            <a:extLst>
              <a:ext uri="{FF2B5EF4-FFF2-40B4-BE49-F238E27FC236}">
                <a16:creationId xmlns:a16="http://schemas.microsoft.com/office/drawing/2014/main" id="{5D8467E5-F628-C5A1-280B-4C61729F42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57290" y="5475835"/>
            <a:ext cx="2595257" cy="1281803"/>
          </a:xfrm>
          <a:prstGeom prst="rect">
            <a:avLst/>
          </a:prstGeom>
        </p:spPr>
      </p:pic>
      <p:pic>
        <p:nvPicPr>
          <p:cNvPr id="25" name="Picture 24">
            <a:extLst>
              <a:ext uri="{FF2B5EF4-FFF2-40B4-BE49-F238E27FC236}">
                <a16:creationId xmlns:a16="http://schemas.microsoft.com/office/drawing/2014/main" id="{0F1A8FDA-696D-B08D-563E-0017BDD4B299}"/>
              </a:ext>
            </a:extLst>
          </p:cNvPr>
          <p:cNvPicPr>
            <a:picLocks noChangeAspect="1"/>
          </p:cNvPicPr>
          <p:nvPr/>
        </p:nvPicPr>
        <p:blipFill>
          <a:blip r:embed="rId8"/>
          <a:stretch>
            <a:fillRect/>
          </a:stretch>
        </p:blipFill>
        <p:spPr>
          <a:xfrm>
            <a:off x="6096000" y="5375475"/>
            <a:ext cx="1545361" cy="1545361"/>
          </a:xfrm>
          <a:prstGeom prst="ellipse">
            <a:avLst/>
          </a:prstGeom>
          <a:ln>
            <a:noFill/>
          </a:ln>
          <a:effectLst>
            <a:softEdge rad="112500"/>
          </a:effectLst>
        </p:spPr>
      </p:pic>
      <p:pic>
        <p:nvPicPr>
          <p:cNvPr id="26" name="Picture 25">
            <a:extLst>
              <a:ext uri="{FF2B5EF4-FFF2-40B4-BE49-F238E27FC236}">
                <a16:creationId xmlns:a16="http://schemas.microsoft.com/office/drawing/2014/main" id="{49E96AD2-0ADD-CB25-AA13-DBD68D89C48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778" b="94667" l="2667" r="94667">
                        <a14:foregroundMark x1="7556" y1="35556" x2="7556" y2="35556"/>
                        <a14:foregroundMark x1="7556" y1="35556" x2="7556" y2="35556"/>
                        <a14:foregroundMark x1="8889" y1="33333" x2="29333" y2="37778"/>
                        <a14:foregroundMark x1="44000" y1="8889" x2="44000" y2="8889"/>
                        <a14:foregroundMark x1="44000" y1="8889" x2="44000" y2="8889"/>
                        <a14:foregroundMark x1="52444" y1="5778" x2="52444" y2="5778"/>
                        <a14:foregroundMark x1="52444" y1="5778" x2="52444" y2="5778"/>
                        <a14:foregroundMark x1="39111" y1="20444" x2="39111" y2="20444"/>
                        <a14:foregroundMark x1="39111" y1="18667" x2="48444" y2="19556"/>
                        <a14:foregroundMark x1="83111" y1="27556" x2="83111" y2="27556"/>
                        <a14:foregroundMark x1="88444" y1="35111" x2="88444" y2="35111"/>
                        <a14:foregroundMark x1="90222" y1="41778" x2="90222" y2="60000"/>
                        <a14:foregroundMark x1="94667" y1="46667" x2="94667" y2="46667"/>
                        <a14:foregroundMark x1="94667" y1="46667" x2="94667" y2="46667"/>
                        <a14:foregroundMark x1="46222" y1="94667" x2="46222" y2="94667"/>
                        <a14:foregroundMark x1="47111" y1="94222" x2="47111" y2="94222"/>
                        <a14:foregroundMark x1="2667" y1="37778" x2="2667" y2="37778"/>
                      </a14:backgroundRemoval>
                    </a14:imgEffect>
                  </a14:imgLayer>
                </a14:imgProps>
              </a:ext>
            </a:extLst>
          </a:blip>
          <a:stretch>
            <a:fillRect/>
          </a:stretch>
        </p:blipFill>
        <p:spPr>
          <a:xfrm>
            <a:off x="3579022" y="5375475"/>
            <a:ext cx="1482525" cy="1482525"/>
          </a:xfrm>
          <a:prstGeom prst="rect">
            <a:avLst/>
          </a:prstGeom>
        </p:spPr>
      </p:pic>
    </p:spTree>
    <p:extLst>
      <p:ext uri="{BB962C8B-B14F-4D97-AF65-F5344CB8AC3E}">
        <p14:creationId xmlns:p14="http://schemas.microsoft.com/office/powerpoint/2010/main" val="18681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697951" y="1019196"/>
            <a:ext cx="3414311" cy="5472535"/>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id="{EC3ED4A6-F18F-92FD-CB9B-820D8833E52C}"/>
              </a:ext>
            </a:extLst>
          </p:cNvPr>
          <p:cNvSpPr txBox="1"/>
          <p:nvPr/>
        </p:nvSpPr>
        <p:spPr>
          <a:xfrm>
            <a:off x="202400" y="1465496"/>
            <a:ext cx="8874692" cy="5509200"/>
          </a:xfrm>
          <a:prstGeom prst="rect">
            <a:avLst/>
          </a:prstGeom>
          <a:noFill/>
        </p:spPr>
        <p:txBody>
          <a:bodyPr wrap="square">
            <a:spAutoFit/>
          </a:bodyPr>
          <a:lstStyle/>
          <a:p>
            <a:pPr algn="just"/>
            <a:r>
              <a:rPr lang="vi-VN" sz="3200" b="1" dirty="0">
                <a:solidFill>
                  <a:srgbClr val="1508B8"/>
                </a:solidFill>
                <a:latin typeface="#9Slide03 SFU Futura_12" panose="020B0604020202020204" charset="0"/>
              </a:rPr>
              <a:t>b. Vị trí địa lí</a:t>
            </a:r>
          </a:p>
          <a:p>
            <a:pPr algn="just"/>
            <a:r>
              <a:rPr lang="vi-VN" sz="2400" b="1" dirty="0">
                <a:latin typeface="#9Slide03 SFU Futura_12" panose="020B0604020202020204" charset="0"/>
              </a:rPr>
              <a:t>- </a:t>
            </a:r>
            <a:r>
              <a:rPr lang="en-US" sz="2400" b="1" dirty="0">
                <a:latin typeface="#9Slide03 SFU Futura_12" panose="020B0604020202020204" charset="0"/>
              </a:rPr>
              <a:t>R</a:t>
            </a:r>
            <a:r>
              <a:rPr lang="vi-VN" sz="2400" b="1" dirty="0">
                <a:latin typeface="#9Slide03 SFU Futura_12" panose="020B0604020202020204" charset="0"/>
              </a:rPr>
              <a:t>ìa phía đông của bán đảo Đông Dương, gần trung tâm khu vực Đông Nam Á</a:t>
            </a:r>
          </a:p>
          <a:p>
            <a:pPr algn="just"/>
            <a:r>
              <a:rPr lang="vi-VN" sz="2400" b="1" dirty="0">
                <a:latin typeface="#9Slide03 SFU Futura_12" panose="020B0604020202020204" charset="0"/>
              </a:rPr>
              <a:t>- </a:t>
            </a:r>
            <a:r>
              <a:rPr lang="en-US" sz="2400" b="1" dirty="0">
                <a:latin typeface="#9Slide03 SFU Futura_12" panose="020B0604020202020204" charset="0"/>
              </a:rPr>
              <a:t>C</a:t>
            </a:r>
            <a:r>
              <a:rPr lang="vi-VN" sz="2400" b="1" dirty="0">
                <a:latin typeface="#9Slide03 SFU Futura_12" panose="020B0604020202020204" charset="0"/>
              </a:rPr>
              <a:t>ầu nối giữa 2 lục địa; 2 đại dương</a:t>
            </a:r>
            <a:r>
              <a:rPr lang="en-US" sz="2400" b="1" dirty="0">
                <a:latin typeface="#9Slide03 SFU Futura_12" panose="020B0604020202020204" charset="0"/>
              </a:rPr>
              <a:t>.</a:t>
            </a:r>
            <a:endParaRPr lang="vi-VN" sz="2400" b="1" dirty="0">
              <a:latin typeface="#9Slide03 SFU Futura_12" panose="020B0604020202020204" charset="0"/>
            </a:endParaRPr>
          </a:p>
          <a:p>
            <a:pPr algn="just"/>
            <a:r>
              <a:rPr lang="vi-VN" sz="2400" b="1" dirty="0">
                <a:latin typeface="#9Slide03 SFU Futura_12" panose="020B0604020202020204" charset="0"/>
              </a:rPr>
              <a:t>- </a:t>
            </a:r>
            <a:r>
              <a:rPr lang="en-US" sz="2400" b="1" dirty="0">
                <a:latin typeface="#9Slide03 SFU Futura_12" panose="020B0604020202020204" charset="0"/>
              </a:rPr>
              <a:t>G</a:t>
            </a:r>
            <a:r>
              <a:rPr lang="vi-VN" sz="2400" b="1" dirty="0">
                <a:latin typeface="#9Slide03 SFU Futura_12" panose="020B0604020202020204" charset="0"/>
              </a:rPr>
              <a:t>ần nơi giao nhau của các luồng sinh vật và các vành đai sinh khoáng lớn.</a:t>
            </a:r>
          </a:p>
          <a:p>
            <a:pPr algn="just"/>
            <a:r>
              <a:rPr lang="vi-VN" sz="2400" b="1" dirty="0">
                <a:latin typeface="#9Slide03 SFU Futura_12" panose="020B0604020202020204" charset="0"/>
              </a:rPr>
              <a:t>- </a:t>
            </a:r>
            <a:r>
              <a:rPr lang="en-US" sz="2400" b="1" dirty="0">
                <a:latin typeface="#9Slide03 SFU Futura_12" panose="020B0604020202020204" charset="0"/>
              </a:rPr>
              <a:t>G</a:t>
            </a:r>
            <a:r>
              <a:rPr lang="vi-VN" sz="2400" b="1" dirty="0">
                <a:latin typeface="#9Slide03 SFU Futura_12" panose="020B0604020202020204" charset="0"/>
              </a:rPr>
              <a:t>iáp Trung Quốc, Lào</a:t>
            </a:r>
            <a:r>
              <a:rPr lang="en-US" sz="2400" b="1" dirty="0">
                <a:latin typeface="#9Slide03 SFU Futura_12" panose="020B0604020202020204" charset="0"/>
              </a:rPr>
              <a:t>, </a:t>
            </a:r>
            <a:r>
              <a:rPr lang="vi-VN" sz="2400" b="1" dirty="0">
                <a:latin typeface="#9Slide03 SFU Futura_12" panose="020B0604020202020204" charset="0"/>
              </a:rPr>
              <a:t>Campuchia</a:t>
            </a:r>
            <a:r>
              <a:rPr lang="en-US" sz="2400" b="1" dirty="0">
                <a:latin typeface="#9Slide03 SFU Futura_12" panose="020B0604020202020204" charset="0"/>
              </a:rPr>
              <a:t> </a:t>
            </a:r>
            <a:r>
              <a:rPr lang="en-US" sz="2400" b="1" dirty="0" err="1">
                <a:latin typeface="#9Slide03 SFU Futura_12" panose="020B0604020202020204" charset="0"/>
              </a:rPr>
              <a:t>và</a:t>
            </a:r>
            <a:r>
              <a:rPr lang="en-US" sz="2400" b="1" dirty="0">
                <a:latin typeface="#9Slide03 SFU Futura_12" panose="020B0604020202020204" charset="0"/>
              </a:rPr>
              <a:t> </a:t>
            </a:r>
            <a:r>
              <a:rPr lang="vi-VN" sz="2400" b="1" dirty="0">
                <a:latin typeface="#9Slide03 SFU Futura_12" panose="020B0604020202020204" charset="0"/>
              </a:rPr>
              <a:t>biển Đông.</a:t>
            </a:r>
          </a:p>
          <a:p>
            <a:pPr algn="just"/>
            <a:r>
              <a:rPr lang="vi-VN" sz="2400" b="1" dirty="0">
                <a:latin typeface="#9Slide03 SFU Futura_12" panose="020B0604020202020204" charset="0"/>
              </a:rPr>
              <a:t>- Các điểm cực trên đất liền: </a:t>
            </a:r>
          </a:p>
          <a:p>
            <a:pPr algn="just"/>
            <a:r>
              <a:rPr lang="vi-VN" sz="2000" b="1" i="1" dirty="0">
                <a:latin typeface="#9Slide03 SFU Futura_12" panose="020B0604020202020204" charset="0"/>
              </a:rPr>
              <a:t>+ Bắc: 23</a:t>
            </a:r>
            <a:r>
              <a:rPr lang="vi-VN" sz="2000" b="1" i="1" baseline="30000" dirty="0">
                <a:latin typeface="#9Slide03 SFU Futura_12" panose="020B0604020202020204" charset="0"/>
              </a:rPr>
              <a:t>0</a:t>
            </a:r>
            <a:r>
              <a:rPr lang="vi-VN" sz="2000" b="1" i="1" dirty="0">
                <a:latin typeface="#9Slide03 SFU Futura_12" panose="020B0604020202020204" charset="0"/>
              </a:rPr>
              <a:t>23’B, tỉnh Hà Giang.</a:t>
            </a:r>
          </a:p>
          <a:p>
            <a:pPr algn="just"/>
            <a:r>
              <a:rPr lang="vi-VN" sz="2000" b="1" i="1" dirty="0">
                <a:latin typeface="#9Slide03 SFU Futura_12" panose="020B0604020202020204" charset="0"/>
              </a:rPr>
              <a:t>+ Nam: 8</a:t>
            </a:r>
            <a:r>
              <a:rPr lang="vi-VN" sz="2000" b="1" i="1" baseline="30000" dirty="0">
                <a:latin typeface="#9Slide03 SFU Futura_12" panose="020B0604020202020204" charset="0"/>
              </a:rPr>
              <a:t>0</a:t>
            </a:r>
            <a:r>
              <a:rPr lang="vi-VN" sz="2000" b="1" i="1" dirty="0">
                <a:latin typeface="#9Slide03 SFU Futura_12" panose="020B0604020202020204" charset="0"/>
              </a:rPr>
              <a:t>34’B, tỉnh Cà Mau.</a:t>
            </a:r>
          </a:p>
          <a:p>
            <a:pPr algn="just"/>
            <a:r>
              <a:rPr lang="vi-VN" sz="2000" b="1" i="1" dirty="0">
                <a:latin typeface="#9Slide03 SFU Futura_12" panose="020B0604020202020204" charset="0"/>
              </a:rPr>
              <a:t>+ Đông: 109</a:t>
            </a:r>
            <a:r>
              <a:rPr lang="vi-VN" sz="2000" b="1" i="1" baseline="30000" dirty="0">
                <a:latin typeface="#9Slide03 SFU Futura_12" panose="020B0604020202020204" charset="0"/>
              </a:rPr>
              <a:t>0</a:t>
            </a:r>
            <a:r>
              <a:rPr lang="vi-VN" sz="2000" b="1" i="1" dirty="0">
                <a:latin typeface="#9Slide03 SFU Futura_12" panose="020B0604020202020204" charset="0"/>
              </a:rPr>
              <a:t>24’Đ, tỉnh Khánh Hòa.</a:t>
            </a:r>
          </a:p>
          <a:p>
            <a:pPr algn="just"/>
            <a:r>
              <a:rPr lang="vi-VN" sz="2000" b="1" i="1" dirty="0">
                <a:latin typeface="#9Slide03 SFU Futura_12" panose="020B0604020202020204" charset="0"/>
              </a:rPr>
              <a:t>+ Tây: 102</a:t>
            </a:r>
            <a:r>
              <a:rPr lang="vi-VN" sz="2000" b="1" i="1" baseline="30000" dirty="0">
                <a:latin typeface="#9Slide03 SFU Futura_12" panose="020B0604020202020204" charset="0"/>
              </a:rPr>
              <a:t>0</a:t>
            </a:r>
            <a:r>
              <a:rPr lang="vi-VN" sz="2000" b="1" i="1" dirty="0">
                <a:latin typeface="#9Slide03 SFU Futura_12" panose="020B0604020202020204" charset="0"/>
              </a:rPr>
              <a:t>09’Đ, tỉnh Điện Biên.</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Trên vùng biển, hệ tọa độ của nước ta còn kéo dài tới: 6</a:t>
            </a:r>
            <a:r>
              <a:rPr lang="vi-VN" sz="2400" b="1" baseline="30000" dirty="0">
                <a:latin typeface="#9Slide03 SFU Futura_12" panose="020B0604020202020204" charset="0"/>
              </a:rPr>
              <a:t>0</a:t>
            </a:r>
            <a:r>
              <a:rPr lang="vi-VN" sz="2400" b="1" dirty="0">
                <a:latin typeface="#9Slide03 SFU Futura_12" panose="020B0604020202020204" charset="0"/>
              </a:rPr>
              <a:t>50’B và 101</a:t>
            </a:r>
            <a:r>
              <a:rPr lang="vi-VN" sz="2400" b="1" baseline="30000" dirty="0">
                <a:latin typeface="#9Slide03 SFU Futura_12" panose="020B0604020202020204" charset="0"/>
              </a:rPr>
              <a:t>0</a:t>
            </a:r>
            <a:r>
              <a:rPr lang="vi-VN" sz="2400" b="1" dirty="0">
                <a:latin typeface="#9Slide03 SFU Futura_12" panose="020B0604020202020204" charset="0"/>
              </a:rPr>
              <a:t>Đ đến trên 117</a:t>
            </a:r>
            <a:r>
              <a:rPr lang="vi-VN" sz="2400" b="1" baseline="30000" dirty="0">
                <a:latin typeface="#9Slide03 SFU Futura_12" panose="020B0604020202020204" charset="0"/>
              </a:rPr>
              <a:t>0</a:t>
            </a:r>
            <a:r>
              <a:rPr lang="vi-VN" sz="2400" b="1" dirty="0">
                <a:latin typeface="#9Slide03 SFU Futura_12" panose="020B0604020202020204" charset="0"/>
              </a:rPr>
              <a:t>20’Đ tại Biển Đông.</a:t>
            </a:r>
          </a:p>
          <a:p>
            <a:pPr algn="just"/>
            <a:r>
              <a:rPr lang="vi-VN" sz="2400" dirty="0">
                <a:latin typeface="#9Slide03 SFU Futura_12" panose="020B0604020202020204" charset="0"/>
              </a:rPr>
              <a:t>.</a:t>
            </a:r>
            <a:endParaRPr lang="en-US" sz="2400" dirty="0">
              <a:latin typeface="#9Slide03 SFU Futura_12" panose="020B0604020202020204" charset="0"/>
            </a:endParaRPr>
          </a:p>
        </p:txBody>
      </p:sp>
      <p:pic>
        <p:nvPicPr>
          <p:cNvPr id="2" name="Picture 1">
            <a:extLst>
              <a:ext uri="{FF2B5EF4-FFF2-40B4-BE49-F238E27FC236}">
                <a16:creationId xmlns:a16="http://schemas.microsoft.com/office/drawing/2014/main" id="{9300F613-C1D9-6F97-85A9-AFAA1A8DE5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5732" t="10470" r="23964" b="9516"/>
          <a:stretch/>
        </p:blipFill>
        <p:spPr>
          <a:xfrm>
            <a:off x="4636868" y="4297656"/>
            <a:ext cx="847494" cy="1348020"/>
          </a:xfrm>
          <a:prstGeom prst="rect">
            <a:avLst/>
          </a:prstGeom>
        </p:spPr>
      </p:pic>
    </p:spTree>
    <p:extLst>
      <p:ext uri="{BB962C8B-B14F-4D97-AF65-F5344CB8AC3E}">
        <p14:creationId xmlns:p14="http://schemas.microsoft.com/office/powerpoint/2010/main" val="13631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Rounded Corners 7">
            <a:extLst>
              <a:ext uri="{FF2B5EF4-FFF2-40B4-BE49-F238E27FC236}">
                <a16:creationId xmlns:a16="http://schemas.microsoft.com/office/drawing/2014/main" id="{E70E7085-C01A-95AE-9330-E0817F4D62F1}"/>
              </a:ext>
            </a:extLst>
          </p:cNvPr>
          <p:cNvSpPr/>
          <p:nvPr/>
        </p:nvSpPr>
        <p:spPr>
          <a:xfrm>
            <a:off x="220147" y="1494708"/>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CẶP</a:t>
            </a:r>
          </a:p>
        </p:txBody>
      </p:sp>
      <p:sp>
        <p:nvSpPr>
          <p:cNvPr id="7" name="Rectangle: Rounded Corners 7">
            <a:extLst>
              <a:ext uri="{FF2B5EF4-FFF2-40B4-BE49-F238E27FC236}">
                <a16:creationId xmlns:a16="http://schemas.microsoft.com/office/drawing/2014/main" id="{B36268A7-A81A-4D28-0B05-2BF10DD5BCF0}"/>
              </a:ext>
            </a:extLst>
          </p:cNvPr>
          <p:cNvSpPr/>
          <p:nvPr/>
        </p:nvSpPr>
        <p:spPr>
          <a:xfrm>
            <a:off x="4999035" y="1478882"/>
            <a:ext cx="2684155"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BẢNG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PHT</a:t>
            </a:r>
          </a:p>
        </p:txBody>
      </p:sp>
      <p:sp>
        <p:nvSpPr>
          <p:cNvPr id="8" name="Rectangle: Rounded Corners 7">
            <a:extLst>
              <a:ext uri="{FF2B5EF4-FFF2-40B4-BE49-F238E27FC236}">
                <a16:creationId xmlns:a16="http://schemas.microsoft.com/office/drawing/2014/main" id="{01099114-1B11-1D8F-C770-1EC01DAC4429}"/>
              </a:ext>
            </a:extLst>
          </p:cNvPr>
          <p:cNvSpPr/>
          <p:nvPr/>
        </p:nvSpPr>
        <p:spPr>
          <a:xfrm>
            <a:off x="3451905" y="3833600"/>
            <a:ext cx="22222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trước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lớp</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9" name="Picture 6" descr="Search keyword icon Royalty Free Vector Image - VectorStock">
            <a:extLst>
              <a:ext uri="{FF2B5EF4-FFF2-40B4-BE49-F238E27FC236}">
                <a16:creationId xmlns:a16="http://schemas.microsoft.com/office/drawing/2014/main" id="{F0C86DC7-0FC5-1E58-34B8-59D11868A46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71092" y="2412148"/>
            <a:ext cx="512098" cy="5536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86B9259B-C2FD-BC94-9602-8E0D46A38B6D}"/>
              </a:ext>
            </a:extLst>
          </p:cNvPr>
          <p:cNvSpPr/>
          <p:nvPr/>
        </p:nvSpPr>
        <p:spPr>
          <a:xfrm>
            <a:off x="820432" y="3833600"/>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4AD3AC16-163B-3A7A-393F-9BAECA7D8662}"/>
              </a:ext>
            </a:extLst>
          </p:cNvPr>
          <p:cNvSpPr/>
          <p:nvPr/>
        </p:nvSpPr>
        <p:spPr>
          <a:xfrm>
            <a:off x="2597511" y="1503187"/>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CẶP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13" name="Picture 10" descr="ivyachievement - Luyện thi đại học mỹ, hỗ trợ thi tuyển đại học, trường nội  trú tại Mỹ">
            <a:extLst>
              <a:ext uri="{FF2B5EF4-FFF2-40B4-BE49-F238E27FC236}">
                <a16:creationId xmlns:a16="http://schemas.microsoft.com/office/drawing/2014/main" id="{CA87857E-1CC4-E54A-1909-E9427F6F46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7248" y="2467663"/>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nversation, Debate, Discussion, Talking, Two People Talking Icon #432048  - PNG Images - PNGio">
            <a:extLst>
              <a:ext uri="{FF2B5EF4-FFF2-40B4-BE49-F238E27FC236}">
                <a16:creationId xmlns:a16="http://schemas.microsoft.com/office/drawing/2014/main" id="{075314D7-2CDE-E2CD-8C15-92F290131F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2573" y="2427973"/>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3BDC56F-3051-1C6C-63D4-67F62A5366CE}"/>
              </a:ext>
            </a:extLst>
          </p:cNvPr>
          <p:cNvPicPr>
            <a:picLocks noChangeAspect="1"/>
          </p:cNvPicPr>
          <p:nvPr/>
        </p:nvPicPr>
        <p:blipFill>
          <a:blip r:embed="rId8"/>
          <a:stretch>
            <a:fillRect/>
          </a:stretch>
        </p:blipFill>
        <p:spPr>
          <a:xfrm>
            <a:off x="6096000" y="792677"/>
            <a:ext cx="6533673" cy="6533673"/>
          </a:xfrm>
          <a:prstGeom prst="rect">
            <a:avLst/>
          </a:prstGeom>
        </p:spPr>
      </p:pic>
    </p:spTree>
    <p:extLst>
      <p:ext uri="{BB962C8B-B14F-4D97-AF65-F5344CB8AC3E}">
        <p14:creationId xmlns:p14="http://schemas.microsoft.com/office/powerpoint/2010/main" val="29895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 name="Table 4">
            <a:extLst>
              <a:ext uri="{FF2B5EF4-FFF2-40B4-BE49-F238E27FC236}">
                <a16:creationId xmlns:a16="http://schemas.microsoft.com/office/drawing/2014/main" id="{5C92E2BF-87A1-7347-E955-CBBAEE514102}"/>
              </a:ext>
            </a:extLst>
          </p:cNvPr>
          <p:cNvGraphicFramePr>
            <a:graphicFrameLocks noGrp="1"/>
          </p:cNvGraphicFramePr>
          <p:nvPr>
            <p:extLst>
              <p:ext uri="{D42A27DB-BD31-4B8C-83A1-F6EECF244321}">
                <p14:modId xmlns:p14="http://schemas.microsoft.com/office/powerpoint/2010/main" val="1520699555"/>
              </p:ext>
            </p:extLst>
          </p:nvPr>
        </p:nvGraphicFramePr>
        <p:xfrm>
          <a:off x="131447" y="1191852"/>
          <a:ext cx="11833811" cy="5226958"/>
        </p:xfrm>
        <a:graphic>
          <a:graphicData uri="http://schemas.openxmlformats.org/drawingml/2006/table">
            <a:tbl>
              <a:tblPr firstRow="1" firstCol="1" bandRow="1">
                <a:tableStyleId>{616DA210-FB5B-4158-B5E0-FEB733F419BA}</a:tableStyleId>
              </a:tblPr>
              <a:tblGrid>
                <a:gridCol w="1452026">
                  <a:extLst>
                    <a:ext uri="{9D8B030D-6E8A-4147-A177-3AD203B41FA5}">
                      <a16:colId xmlns:a16="http://schemas.microsoft.com/office/drawing/2014/main" val="1408720496"/>
                    </a:ext>
                  </a:extLst>
                </a:gridCol>
                <a:gridCol w="5319132">
                  <a:extLst>
                    <a:ext uri="{9D8B030D-6E8A-4147-A177-3AD203B41FA5}">
                      <a16:colId xmlns:a16="http://schemas.microsoft.com/office/drawing/2014/main" val="4134370492"/>
                    </a:ext>
                  </a:extLst>
                </a:gridCol>
                <a:gridCol w="5062653">
                  <a:extLst>
                    <a:ext uri="{9D8B030D-6E8A-4147-A177-3AD203B41FA5}">
                      <a16:colId xmlns:a16="http://schemas.microsoft.com/office/drawing/2014/main" val="2471269437"/>
                    </a:ext>
                  </a:extLst>
                </a:gridCol>
              </a:tblGrid>
              <a:tr h="343528">
                <a:tc gridSpan="3">
                  <a:txBody>
                    <a:bodyPr/>
                    <a:lstStyle/>
                    <a:p>
                      <a:pPr marL="0" marR="0" indent="0" algn="ctr">
                        <a:lnSpc>
                          <a:spcPct val="115000"/>
                        </a:lnSpc>
                        <a:spcBef>
                          <a:spcPts val="0"/>
                        </a:spcBef>
                        <a:spcAft>
                          <a:spcPts val="0"/>
                        </a:spcAft>
                      </a:pPr>
                      <a:r>
                        <a:rPr lang="en-US" sz="2400" dirty="0" err="1">
                          <a:solidFill>
                            <a:srgbClr val="FF0000"/>
                          </a:solidFill>
                          <a:effectLst/>
                          <a:latin typeface="#9Slide03 SFU Futura_12" panose="020B0604020202020204" charset="0"/>
                        </a:rPr>
                        <a:t>Ảnh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hưởng</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của</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vị</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trí</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địa</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lí</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và</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phạm</a:t>
                      </a:r>
                      <a:r>
                        <a:rPr lang="en-US" sz="2400" dirty="0">
                          <a:solidFill>
                            <a:srgbClr val="FF0000"/>
                          </a:solidFill>
                          <a:effectLst/>
                          <a:latin typeface="#9Slide03 SFU Futura_12" panose="020B0604020202020204" charset="0"/>
                        </a:rPr>
                        <a:t> vi </a:t>
                      </a:r>
                      <a:r>
                        <a:rPr lang="en-US" sz="2400" dirty="0" err="1">
                          <a:solidFill>
                            <a:srgbClr val="FF0000"/>
                          </a:solidFill>
                          <a:effectLst/>
                          <a:latin typeface="#9Slide03 SFU Futura_12" panose="020B0604020202020204" charset="0"/>
                        </a:rPr>
                        <a:t>lãnh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thổ</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đến</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sự</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hình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thành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đặc</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điểm</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địa</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lí</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tự</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nhiên</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nước</a:t>
                      </a:r>
                      <a:r>
                        <a:rPr lang="en-US" sz="2400" dirty="0">
                          <a:solidFill>
                            <a:srgbClr val="FF0000"/>
                          </a:solidFill>
                          <a:effectLst/>
                          <a:latin typeface="#9Slide03 SFU Futura_12" panose="020B0604020202020204" charset="0"/>
                        </a:rPr>
                        <a:t> ta?</a:t>
                      </a:r>
                      <a:endParaRPr lang="en-US" sz="24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0094906"/>
                  </a:ext>
                </a:extLst>
              </a:tr>
              <a:tr h="343528">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ĐẶC ĐIỂM</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NGUYÊN NHÂN </a:t>
                      </a:r>
                      <a:endParaRPr lang="en-US" sz="2000" b="1"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ẢNH HƯỞNG</a:t>
                      </a:r>
                      <a:endParaRPr lang="en-US" sz="2000" b="1"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738268634"/>
                  </a:ext>
                </a:extLst>
              </a:tr>
              <a:tr h="343528">
                <a:tc rowSpan="2">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KHÍ HẬU</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Nằm trong nội chí tuyến bán cầu Bắc</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100806017"/>
                  </a:ext>
                </a:extLst>
              </a:tr>
              <a:tr h="343528">
                <a:tc vMerge="1">
                  <a:txBody>
                    <a:bodyPr/>
                    <a:lstStyle/>
                    <a:p>
                      <a:endParaRPr lang="en-US"/>
                    </a:p>
                  </a:txBody>
                  <a:tcPr/>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Có 2 mùa rõ rệt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651910880"/>
                  </a:ext>
                </a:extLst>
              </a:tr>
              <a:tr h="440603">
                <a:tc rowSpan="3">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THIÊN NHIÊN</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Các</a:t>
                      </a:r>
                      <a:r>
                        <a:rPr lang="en-US" sz="2000" dirty="0">
                          <a:effectLst/>
                          <a:latin typeface="#9Slide03 SFU Futura_12" panose="020B0604020202020204" charset="0"/>
                        </a:rPr>
                        <a:t> </a:t>
                      </a:r>
                      <a:r>
                        <a:rPr lang="en-US" sz="2000" dirty="0" err="1">
                          <a:effectLst/>
                          <a:latin typeface="#9Slide03 SFU Futura_12" panose="020B0604020202020204" charset="0"/>
                        </a:rPr>
                        <a:t>khối</a:t>
                      </a:r>
                      <a:r>
                        <a:rPr lang="en-US" sz="2000" dirty="0">
                          <a:effectLst/>
                          <a:latin typeface="#9Slide03 SFU Futura_12" panose="020B0604020202020204" charset="0"/>
                        </a:rPr>
                        <a:t> </a:t>
                      </a:r>
                      <a:r>
                        <a:rPr lang="en-US" sz="2000" dirty="0" err="1">
                          <a:effectLst/>
                          <a:latin typeface="#9Slide03 SFU Futura_12" panose="020B0604020202020204" charset="0"/>
                        </a:rPr>
                        <a:t>khí</a:t>
                      </a:r>
                      <a:r>
                        <a:rPr lang="en-US" sz="2000" dirty="0">
                          <a:effectLst/>
                          <a:latin typeface="#9Slide03 SFU Futura_12" panose="020B0604020202020204" charset="0"/>
                        </a:rPr>
                        <a:t> di </a:t>
                      </a:r>
                      <a:r>
                        <a:rPr lang="en-US" sz="2000" dirty="0" err="1">
                          <a:effectLst/>
                          <a:latin typeface="#9Slide03 SFU Futura_12" panose="020B0604020202020204" charset="0"/>
                        </a:rPr>
                        <a:t>chuyển</a:t>
                      </a:r>
                      <a:r>
                        <a:rPr lang="en-US" sz="2000" dirty="0">
                          <a:effectLst/>
                          <a:latin typeface="#9Slide03 SFU Futura_12" panose="020B0604020202020204" charset="0"/>
                        </a:rPr>
                        <a:t> qua </a:t>
                      </a:r>
                      <a:r>
                        <a:rPr lang="en-US" sz="2000" dirty="0" err="1">
                          <a:effectLst/>
                          <a:latin typeface="#9Slide03 SFU Futura_12" panose="020B0604020202020204" charset="0"/>
                        </a:rPr>
                        <a:t>biển</a:t>
                      </a:r>
                      <a:r>
                        <a:rPr lang="en-US" sz="2000" dirty="0">
                          <a:effectLst/>
                          <a:latin typeface="#9Slide03 SFU Futura_12" panose="020B0604020202020204" charset="0"/>
                        </a:rPr>
                        <a:t> + </a:t>
                      </a:r>
                      <a:r>
                        <a:rPr lang="en-US" sz="2000" dirty="0" err="1">
                          <a:effectLst/>
                          <a:latin typeface="#9Slide03 SFU Futura_12" panose="020B0604020202020204" charset="0"/>
                        </a:rPr>
                        <a:t>biển</a:t>
                      </a:r>
                      <a:r>
                        <a:rPr lang="en-US" sz="2000" dirty="0">
                          <a:effectLst/>
                          <a:latin typeface="#9Slide03 SFU Futura_12" panose="020B0604020202020204" charset="0"/>
                        </a:rPr>
                        <a:t> </a:t>
                      </a:r>
                      <a:r>
                        <a:rPr lang="en-US" sz="2000" dirty="0" err="1">
                          <a:effectLst/>
                          <a:latin typeface="#9Slide03 SFU Futura_12" panose="020B0604020202020204" charset="0"/>
                        </a:rPr>
                        <a:t>Đông</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91331815"/>
                  </a:ext>
                </a:extLst>
              </a:tr>
              <a:tr h="1077203">
                <a:tc vMerge="1">
                  <a:txBody>
                    <a:bodyPr/>
                    <a:lstStyle/>
                    <a:p>
                      <a:endParaRPr lang="en-US"/>
                    </a:p>
                  </a:txBody>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Thiên nhiên có tính đa dạng sinh học cao (nhiều kiểu hệ sinh thái, thành phần loài và nguồn gen)</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978338161"/>
                  </a:ext>
                </a:extLst>
              </a:tr>
              <a:tr h="710365">
                <a:tc vMerge="1">
                  <a:txBody>
                    <a:bodyPr/>
                    <a:lstStyle/>
                    <a:p>
                      <a:endParaRPr lang="en-US"/>
                    </a:p>
                  </a:txBody>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Sự</a:t>
                      </a:r>
                      <a:r>
                        <a:rPr lang="en-US" sz="2000" dirty="0">
                          <a:effectLst/>
                          <a:latin typeface="#9Slide03 SFU Futura_12" panose="020B0604020202020204" charset="0"/>
                        </a:rPr>
                        <a:t> </a:t>
                      </a:r>
                      <a:r>
                        <a:rPr lang="en-US" sz="2000" dirty="0" err="1">
                          <a:effectLst/>
                          <a:latin typeface="#9Slide03 SFU Futura_12" panose="020B0604020202020204" charset="0"/>
                        </a:rPr>
                        <a:t>phân</a:t>
                      </a:r>
                      <a:r>
                        <a:rPr lang="en-US" sz="2000" dirty="0">
                          <a:effectLst/>
                          <a:latin typeface="#9Slide03 SFU Futura_12" panose="020B0604020202020204" charset="0"/>
                        </a:rPr>
                        <a:t> </a:t>
                      </a:r>
                      <a:r>
                        <a:rPr lang="en-US" sz="2000" dirty="0" err="1">
                          <a:effectLst/>
                          <a:latin typeface="#9Slide03 SFU Futura_12" panose="020B0604020202020204" charset="0"/>
                        </a:rPr>
                        <a:t>hóa</a:t>
                      </a:r>
                      <a:r>
                        <a:rPr lang="en-US" sz="2000" dirty="0">
                          <a:effectLst/>
                          <a:latin typeface="#9Slide03 SFU Futura_12" panose="020B0604020202020204" charset="0"/>
                        </a:rPr>
                        <a:t> </a:t>
                      </a:r>
                      <a:r>
                        <a:rPr lang="en-US" sz="2000" dirty="0" err="1">
                          <a:effectLst/>
                          <a:latin typeface="#9Slide03 SFU Futura_12" panose="020B0604020202020204" charset="0"/>
                        </a:rPr>
                        <a:t>thiên</a:t>
                      </a:r>
                      <a:r>
                        <a:rPr lang="en-US" sz="2000" dirty="0">
                          <a:effectLst/>
                          <a:latin typeface="#9Slide03 SFU Futura_12" panose="020B0604020202020204" charset="0"/>
                        </a:rPr>
                        <a:t> </a:t>
                      </a:r>
                      <a:r>
                        <a:rPr lang="en-US" sz="2000" dirty="0" err="1">
                          <a:effectLst/>
                          <a:latin typeface="#9Slide03 SFU Futura_12" panose="020B0604020202020204" charset="0"/>
                        </a:rPr>
                        <a:t>nhiên</a:t>
                      </a:r>
                      <a:r>
                        <a:rPr lang="en-US" sz="2000" dirty="0">
                          <a:effectLst/>
                          <a:latin typeface="#9Slide03 SFU Futura_12" panose="020B0604020202020204" charset="0"/>
                        </a:rPr>
                        <a:t> </a:t>
                      </a:r>
                      <a:r>
                        <a:rPr lang="en-US" sz="2000" dirty="0" err="1">
                          <a:effectLst/>
                          <a:latin typeface="#9Slide03 SFU Futura_12" panose="020B0604020202020204" charset="0"/>
                        </a:rPr>
                        <a:t>theo</a:t>
                      </a:r>
                      <a:r>
                        <a:rPr lang="en-US" sz="2000" dirty="0">
                          <a:effectLst/>
                          <a:latin typeface="#9Slide03 SFU Futura_12" panose="020B0604020202020204" charset="0"/>
                        </a:rPr>
                        <a:t> </a:t>
                      </a:r>
                      <a:r>
                        <a:rPr lang="en-US" sz="2000" dirty="0" err="1">
                          <a:effectLst/>
                          <a:latin typeface="#9Slide03 SFU Futura_12" panose="020B0604020202020204" charset="0"/>
                        </a:rPr>
                        <a:t>chiều</a:t>
                      </a:r>
                      <a:r>
                        <a:rPr lang="en-US" sz="2000" dirty="0">
                          <a:effectLst/>
                          <a:latin typeface="#9Slide03 SFU Futura_12" panose="020B0604020202020204" charset="0"/>
                        </a:rPr>
                        <a:t> </a:t>
                      </a:r>
                      <a:r>
                        <a:rPr lang="en-US" sz="2000" dirty="0" err="1">
                          <a:effectLst/>
                          <a:latin typeface="#9Slide03 SFU Futura_12" panose="020B0604020202020204" charset="0"/>
                        </a:rPr>
                        <a:t>Bắc</a:t>
                      </a:r>
                      <a:r>
                        <a:rPr lang="en-US" sz="2000" dirty="0">
                          <a:effectLst/>
                          <a:latin typeface="#9Slide03 SFU Futura_12" panose="020B0604020202020204" charset="0"/>
                        </a:rPr>
                        <a:t> – Nam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Đông</a:t>
                      </a:r>
                      <a:r>
                        <a:rPr lang="en-US" sz="2000" dirty="0">
                          <a:effectLst/>
                          <a:latin typeface="#9Slide03 SFU Futura_12" panose="020B0604020202020204" charset="0"/>
                        </a:rPr>
                        <a:t> - </a:t>
                      </a:r>
                      <a:r>
                        <a:rPr lang="en-US" sz="2000" dirty="0" err="1">
                          <a:effectLst/>
                          <a:latin typeface="#9Slide03 SFU Futura_12" panose="020B0604020202020204" charset="0"/>
                        </a:rPr>
                        <a:t>Tây</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747428171"/>
                  </a:ext>
                </a:extLst>
              </a:tr>
              <a:tr h="819685">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KHOÁNG SẢN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Nằm</a:t>
                      </a:r>
                      <a:r>
                        <a:rPr lang="en-US" sz="2000" dirty="0">
                          <a:effectLst/>
                          <a:latin typeface="#9Slide03 SFU Futura_12" panose="020B0604020202020204" charset="0"/>
                        </a:rPr>
                        <a:t> ở </a:t>
                      </a:r>
                      <a:r>
                        <a:rPr lang="en-US" sz="2000" dirty="0" err="1">
                          <a:effectLst/>
                          <a:latin typeface="#9Slide03 SFU Futura_12" panose="020B0604020202020204" charset="0"/>
                        </a:rPr>
                        <a:t>nơi</a:t>
                      </a:r>
                      <a:r>
                        <a:rPr lang="en-US" sz="2000" dirty="0">
                          <a:effectLst/>
                          <a:latin typeface="#9Slide03 SFU Futura_12" panose="020B0604020202020204" charset="0"/>
                        </a:rPr>
                        <a:t> </a:t>
                      </a:r>
                      <a:r>
                        <a:rPr lang="en-US" sz="2000" dirty="0" err="1">
                          <a:effectLst/>
                          <a:latin typeface="#9Slide03 SFU Futura_12" panose="020B0604020202020204" charset="0"/>
                        </a:rPr>
                        <a:t>giao</a:t>
                      </a:r>
                      <a:r>
                        <a:rPr lang="en-US" sz="2000" dirty="0">
                          <a:effectLst/>
                          <a:latin typeface="#9Slide03 SFU Futura_12" panose="020B0604020202020204" charset="0"/>
                        </a:rPr>
                        <a:t> </a:t>
                      </a:r>
                      <a:r>
                        <a:rPr lang="en-US" sz="2000" dirty="0" err="1">
                          <a:effectLst/>
                          <a:latin typeface="#9Slide03 SFU Futura_12" panose="020B0604020202020204" charset="0"/>
                        </a:rPr>
                        <a:t>thoa</a:t>
                      </a:r>
                      <a:r>
                        <a:rPr lang="en-US" sz="2000" dirty="0">
                          <a:effectLst/>
                          <a:latin typeface="#9Slide03 SFU Futura_12" panose="020B0604020202020204" charset="0"/>
                        </a:rPr>
                        <a:t> </a:t>
                      </a:r>
                      <a:r>
                        <a:rPr lang="en-US" sz="2000" dirty="0" err="1">
                          <a:effectLst/>
                          <a:latin typeface="#9Slide03 SFU Futura_12" panose="020B0604020202020204" charset="0"/>
                        </a:rPr>
                        <a:t>của</a:t>
                      </a:r>
                      <a:r>
                        <a:rPr lang="en-US" sz="2000" dirty="0">
                          <a:effectLst/>
                          <a:latin typeface="#9Slide03 SFU Futura_12" panose="020B0604020202020204" charset="0"/>
                        </a:rPr>
                        <a:t> 2 </a:t>
                      </a:r>
                      <a:r>
                        <a:rPr lang="en-US" sz="2000" dirty="0" err="1">
                          <a:effectLst/>
                          <a:latin typeface="#9Slide03 SFU Futura_12" panose="020B0604020202020204" charset="0"/>
                        </a:rPr>
                        <a:t>vành</a:t>
                      </a:r>
                      <a:r>
                        <a:rPr lang="en-US" sz="2000" dirty="0">
                          <a:effectLst/>
                          <a:latin typeface="#9Slide03 SFU Futura_12" panose="020B0604020202020204" charset="0"/>
                        </a:rPr>
                        <a:t> </a:t>
                      </a:r>
                      <a:r>
                        <a:rPr lang="en-US" sz="2000" dirty="0" err="1">
                          <a:effectLst/>
                          <a:latin typeface="#9Slide03 SFU Futura_12" panose="020B0604020202020204" charset="0"/>
                        </a:rPr>
                        <a:t>đai</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khoáng</a:t>
                      </a:r>
                      <a:r>
                        <a:rPr lang="en-US" sz="2000" dirty="0">
                          <a:effectLst/>
                          <a:latin typeface="#9Slide03 SFU Futura_12" panose="020B0604020202020204" charset="0"/>
                        </a:rPr>
                        <a:t> </a:t>
                      </a:r>
                      <a:r>
                        <a:rPr lang="en-US" sz="2000" dirty="0" err="1">
                          <a:effectLst/>
                          <a:latin typeface="#9Slide03 SFU Futura_12" panose="020B0604020202020204" charset="0"/>
                        </a:rPr>
                        <a:t>lớn</a:t>
                      </a:r>
                      <a:r>
                        <a:rPr lang="en-US" sz="2000" dirty="0">
                          <a:effectLst/>
                          <a:latin typeface="#9Slide03 SFU Futura_12" panose="020B0604020202020204" charset="0"/>
                        </a:rPr>
                        <a:t> Thái Bình </a:t>
                      </a:r>
                      <a:r>
                        <a:rPr lang="en-US" sz="2000" dirty="0" err="1">
                          <a:effectLst/>
                          <a:latin typeface="#9Slide03 SFU Futura_12" panose="020B0604020202020204" charset="0"/>
                        </a:rPr>
                        <a:t>Dương</a:t>
                      </a:r>
                      <a:r>
                        <a:rPr lang="en-US" sz="2000" dirty="0">
                          <a:effectLst/>
                          <a:latin typeface="#9Slide03 SFU Futura_12" panose="020B0604020202020204" charset="0"/>
                        </a:rPr>
                        <a:t>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Trung </a:t>
                      </a:r>
                      <a:r>
                        <a:rPr lang="en-US" sz="2000" dirty="0" err="1">
                          <a:effectLst/>
                          <a:latin typeface="#9Slide03 SFU Futura_12" panose="020B0604020202020204" charset="0"/>
                        </a:rPr>
                        <a:t>Hải</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934683291"/>
                  </a:ext>
                </a:extLst>
              </a:tr>
              <a:tr h="343528">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KHÓ KHĂN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Thiên</a:t>
                      </a:r>
                      <a:r>
                        <a:rPr lang="en-US" sz="2000" dirty="0">
                          <a:effectLst/>
                          <a:latin typeface="#9Slide03 SFU Futura_12" panose="020B0604020202020204" charset="0"/>
                        </a:rPr>
                        <a:t> tai: </a:t>
                      </a:r>
                      <a:r>
                        <a:rPr lang="en-US" sz="2000" dirty="0" err="1">
                          <a:effectLst/>
                          <a:latin typeface="#9Slide03 SFU Futura_12" panose="020B0604020202020204" charset="0"/>
                        </a:rPr>
                        <a:t>bão</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046114169"/>
                  </a:ext>
                </a:extLst>
              </a:tr>
            </a:tbl>
          </a:graphicData>
        </a:graphic>
      </p:graphicFrame>
    </p:spTree>
    <p:extLst>
      <p:ext uri="{BB962C8B-B14F-4D97-AF65-F5344CB8AC3E}">
        <p14:creationId xmlns:p14="http://schemas.microsoft.com/office/powerpoint/2010/main" val="242595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a:extLst>
              <a:ext uri="{FF2B5EF4-FFF2-40B4-BE49-F238E27FC236}">
                <a16:creationId xmlns:a16="http://schemas.microsoft.com/office/drawing/2014/main" id="{2514F195-1BF3-A954-1B7E-35AF2ED0FC32}"/>
              </a:ext>
            </a:extLst>
          </p:cNvPr>
          <p:cNvGraphicFramePr>
            <a:graphicFrameLocks noGrp="1"/>
          </p:cNvGraphicFramePr>
          <p:nvPr>
            <p:extLst>
              <p:ext uri="{D42A27DB-BD31-4B8C-83A1-F6EECF244321}">
                <p14:modId xmlns:p14="http://schemas.microsoft.com/office/powerpoint/2010/main" val="278076296"/>
              </p:ext>
            </p:extLst>
          </p:nvPr>
        </p:nvGraphicFramePr>
        <p:xfrm>
          <a:off x="131447" y="1145917"/>
          <a:ext cx="11833812" cy="5640768"/>
        </p:xfrm>
        <a:graphic>
          <a:graphicData uri="http://schemas.openxmlformats.org/drawingml/2006/table">
            <a:tbl>
              <a:tblPr firstRow="1" firstCol="1" bandRow="1">
                <a:tableStyleId>{616DA210-FB5B-4158-B5E0-FEB733F419BA}</a:tableStyleId>
              </a:tblPr>
              <a:tblGrid>
                <a:gridCol w="1845748">
                  <a:extLst>
                    <a:ext uri="{9D8B030D-6E8A-4147-A177-3AD203B41FA5}">
                      <a16:colId xmlns:a16="http://schemas.microsoft.com/office/drawing/2014/main" val="842461724"/>
                    </a:ext>
                  </a:extLst>
                </a:gridCol>
                <a:gridCol w="4602025">
                  <a:extLst>
                    <a:ext uri="{9D8B030D-6E8A-4147-A177-3AD203B41FA5}">
                      <a16:colId xmlns:a16="http://schemas.microsoft.com/office/drawing/2014/main" val="1633379434"/>
                    </a:ext>
                  </a:extLst>
                </a:gridCol>
                <a:gridCol w="5386039">
                  <a:extLst>
                    <a:ext uri="{9D8B030D-6E8A-4147-A177-3AD203B41FA5}">
                      <a16:colId xmlns:a16="http://schemas.microsoft.com/office/drawing/2014/main" val="873472399"/>
                    </a:ext>
                  </a:extLst>
                </a:gridCol>
              </a:tblGrid>
              <a:tr h="257374">
                <a:tc gridSpan="3">
                  <a:txBody>
                    <a:bodyPr/>
                    <a:lstStyle/>
                    <a:p>
                      <a:pPr marL="0" marR="0" indent="0" algn="ctr">
                        <a:lnSpc>
                          <a:spcPct val="115000"/>
                        </a:lnSpc>
                        <a:spcBef>
                          <a:spcPts val="0"/>
                        </a:spcBef>
                        <a:spcAft>
                          <a:spcPts val="0"/>
                        </a:spcAft>
                      </a:pPr>
                      <a:r>
                        <a:rPr lang="en-US" sz="2200" dirty="0" err="1">
                          <a:solidFill>
                            <a:srgbClr val="FF0000"/>
                          </a:solidFill>
                          <a:effectLst/>
                          <a:latin typeface="#9Slide03 SFU Futura_12" panose="020B0604020202020204" charset="0"/>
                        </a:rPr>
                        <a:t>Ảnh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hưởng</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của</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vị</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trí</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địa</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lí</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và</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phạm</a:t>
                      </a:r>
                      <a:r>
                        <a:rPr lang="en-US" sz="2200" dirty="0">
                          <a:solidFill>
                            <a:srgbClr val="FF0000"/>
                          </a:solidFill>
                          <a:effectLst/>
                          <a:latin typeface="#9Slide03 SFU Futura_12" panose="020B0604020202020204" charset="0"/>
                        </a:rPr>
                        <a:t> vi </a:t>
                      </a:r>
                      <a:r>
                        <a:rPr lang="en-US" sz="2200" dirty="0" err="1">
                          <a:solidFill>
                            <a:srgbClr val="FF0000"/>
                          </a:solidFill>
                          <a:effectLst/>
                          <a:latin typeface="#9Slide03 SFU Futura_12" panose="020B0604020202020204" charset="0"/>
                        </a:rPr>
                        <a:t>lãnh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thổ</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đến</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sự</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hình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thành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đặc</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điểm</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địa</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lí</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tự</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nhiên</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nước</a:t>
                      </a:r>
                      <a:r>
                        <a:rPr lang="en-US" sz="2200" dirty="0">
                          <a:solidFill>
                            <a:srgbClr val="FF0000"/>
                          </a:solidFill>
                          <a:effectLst/>
                          <a:latin typeface="#9Slide03 SFU Futura_12" panose="020B0604020202020204" charset="0"/>
                        </a:rPr>
                        <a:t> ta?</a:t>
                      </a:r>
                      <a:endParaRPr lang="en-US" sz="22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1339366"/>
                  </a:ext>
                </a:extLst>
              </a:tr>
              <a:tr h="257374">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ĐẶC ĐIỂM</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NGUYÊN NHÂN </a:t>
                      </a:r>
                      <a:endParaRPr lang="en-US" sz="2000" b="1"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ẢNH HƯỞNG</a:t>
                      </a:r>
                      <a:endParaRPr lang="en-US" sz="2000" b="1"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279625794"/>
                  </a:ext>
                </a:extLst>
              </a:tr>
              <a:tr h="532214">
                <a:tc rowSpan="2">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KHÍ HẬU</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Nằm trong nội chí tuyến bán cầu Bắc</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Tổng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bức</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xạ</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hàng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năm</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lớn</a:t>
                      </a:r>
                      <a:r>
                        <a:rPr lang="en-US" sz="2000" b="1" dirty="0">
                          <a:solidFill>
                            <a:srgbClr val="1508B8"/>
                          </a:solidFill>
                          <a:effectLst/>
                          <a:latin typeface="#9Slide03 SFU Futura_12" panose="020B0604020202020204" charset="0"/>
                        </a:rPr>
                        <a:t>.</a:t>
                      </a:r>
                    </a:p>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Cán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cân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bức</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xạ</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dương</a:t>
                      </a:r>
                      <a:r>
                        <a:rPr lang="en-US" sz="2000" b="1" dirty="0">
                          <a:solidFill>
                            <a:srgbClr val="1508B8"/>
                          </a:solidFill>
                          <a:effectLst/>
                          <a:latin typeface="#9Slide03 SFU Futura_12" panose="020B0604020202020204" charset="0"/>
                        </a:rPr>
                        <a:t> </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675065342"/>
                  </a:ext>
                </a:extLst>
              </a:tr>
              <a:tr h="532214">
                <a:tc vMerge="1">
                  <a:txBody>
                    <a:bodyPr/>
                    <a:lstStyle/>
                    <a:p>
                      <a:endParaRPr lang="en-US"/>
                    </a:p>
                  </a:txBody>
                  <a:tcPr/>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Nằm</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trong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khu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vực</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chịu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ảnh</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hưởng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của</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gió</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Mậu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dịch</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và</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gió</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mùa</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Có</a:t>
                      </a:r>
                      <a:r>
                        <a:rPr lang="en-US" sz="2000" dirty="0">
                          <a:effectLst/>
                          <a:latin typeface="#9Slide03 SFU Futura_12" panose="020B0604020202020204" charset="0"/>
                        </a:rPr>
                        <a:t> 2 </a:t>
                      </a:r>
                      <a:r>
                        <a:rPr lang="en-US" sz="2000" dirty="0" err="1">
                          <a:effectLst/>
                          <a:latin typeface="#9Slide03 SFU Futura_12" panose="020B0604020202020204" charset="0"/>
                        </a:rPr>
                        <a:t>mùa</a:t>
                      </a:r>
                      <a:r>
                        <a:rPr lang="en-US" sz="2000" dirty="0">
                          <a:effectLst/>
                          <a:latin typeface="#9Slide03 SFU Futura_12" panose="020B0604020202020204" charset="0"/>
                        </a:rPr>
                        <a:t> </a:t>
                      </a:r>
                      <a:r>
                        <a:rPr lang="en-US" sz="2000" dirty="0" err="1">
                          <a:effectLst/>
                          <a:latin typeface="#9Slide03 SFU Futura_12" panose="020B0604020202020204" charset="0"/>
                        </a:rPr>
                        <a:t>rõ</a:t>
                      </a:r>
                      <a:r>
                        <a:rPr lang="en-US" sz="2000" dirty="0">
                          <a:effectLst/>
                          <a:latin typeface="#9Slide03 SFU Futura_12" panose="020B0604020202020204" charset="0"/>
                        </a:rPr>
                        <a:t> </a:t>
                      </a:r>
                      <a:r>
                        <a:rPr lang="en-US" sz="2000" dirty="0" err="1">
                          <a:effectLst/>
                          <a:latin typeface="#9Slide03 SFU Futura_12" panose="020B0604020202020204" charset="0"/>
                        </a:rPr>
                        <a:t>rệt</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568630527"/>
                  </a:ext>
                </a:extLst>
              </a:tr>
              <a:tr h="807053">
                <a:tc rowSpan="3">
                  <a:txBody>
                    <a:bodyPr/>
                    <a:lstStyle/>
                    <a:p>
                      <a:pPr marL="0" marR="0" indent="0" algn="just">
                        <a:lnSpc>
                          <a:spcPct val="115000"/>
                        </a:lnSpc>
                        <a:spcBef>
                          <a:spcPts val="0"/>
                        </a:spcBef>
                        <a:spcAft>
                          <a:spcPts val="0"/>
                        </a:spcAft>
                      </a:pPr>
                      <a:r>
                        <a:rPr lang="en-US" sz="2000">
                          <a:effectLst/>
                          <a:latin typeface="#9Slide03 SFU Futura_12" panose="020B0604020202020204" charset="0"/>
                        </a:rPr>
                        <a:t>THIÊN NHIÊN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Các</a:t>
                      </a:r>
                      <a:r>
                        <a:rPr lang="en-US" sz="2000" dirty="0">
                          <a:effectLst/>
                          <a:latin typeface="#9Slide03 SFU Futura_12" panose="020B0604020202020204" charset="0"/>
                        </a:rPr>
                        <a:t> </a:t>
                      </a:r>
                      <a:r>
                        <a:rPr lang="en-US" sz="2000" dirty="0" err="1">
                          <a:effectLst/>
                          <a:latin typeface="#9Slide03 SFU Futura_12" panose="020B0604020202020204" charset="0"/>
                        </a:rPr>
                        <a:t>khối</a:t>
                      </a:r>
                      <a:r>
                        <a:rPr lang="en-US" sz="2000" dirty="0">
                          <a:effectLst/>
                          <a:latin typeface="#9Slide03 SFU Futura_12" panose="020B0604020202020204" charset="0"/>
                        </a:rPr>
                        <a:t> </a:t>
                      </a:r>
                      <a:r>
                        <a:rPr lang="en-US" sz="2000" dirty="0" err="1">
                          <a:effectLst/>
                          <a:latin typeface="#9Slide03 SFU Futura_12" panose="020B0604020202020204" charset="0"/>
                        </a:rPr>
                        <a:t>khí</a:t>
                      </a:r>
                      <a:r>
                        <a:rPr lang="en-US" sz="2000" dirty="0">
                          <a:effectLst/>
                          <a:latin typeface="#9Slide03 SFU Futura_12" panose="020B0604020202020204" charset="0"/>
                        </a:rPr>
                        <a:t> di </a:t>
                      </a:r>
                      <a:r>
                        <a:rPr lang="en-US" sz="2000" dirty="0" err="1">
                          <a:effectLst/>
                          <a:latin typeface="#9Slide03 SFU Futura_12" panose="020B0604020202020204" charset="0"/>
                        </a:rPr>
                        <a:t>chuyển</a:t>
                      </a:r>
                      <a:r>
                        <a:rPr lang="en-US" sz="2000" dirty="0">
                          <a:effectLst/>
                          <a:latin typeface="#9Slide03 SFU Futura_12" panose="020B0604020202020204" charset="0"/>
                        </a:rPr>
                        <a:t> qua </a:t>
                      </a:r>
                      <a:r>
                        <a:rPr lang="en-US" sz="2000" dirty="0" err="1">
                          <a:effectLst/>
                          <a:latin typeface="#9Slide03 SFU Futura_12" panose="020B0604020202020204" charset="0"/>
                        </a:rPr>
                        <a:t>biển</a:t>
                      </a:r>
                      <a:r>
                        <a:rPr lang="en-US" sz="2000" dirty="0">
                          <a:effectLst/>
                          <a:latin typeface="#9Slide03 SFU Futura_12" panose="020B0604020202020204" charset="0"/>
                        </a:rPr>
                        <a:t> + </a:t>
                      </a:r>
                      <a:r>
                        <a:rPr lang="en-US" sz="2000" dirty="0" err="1">
                          <a:effectLst/>
                          <a:latin typeface="#9Slide03 SFU Futura_12" panose="020B0604020202020204" charset="0"/>
                        </a:rPr>
                        <a:t>biển</a:t>
                      </a:r>
                      <a:r>
                        <a:rPr lang="en-US" sz="2000" dirty="0">
                          <a:effectLst/>
                          <a:latin typeface="#9Slide03 SFU Futura_12" panose="020B0604020202020204" charset="0"/>
                        </a:rPr>
                        <a:t> </a:t>
                      </a:r>
                      <a:r>
                        <a:rPr lang="en-US" sz="2000" dirty="0" err="1">
                          <a:effectLst/>
                          <a:latin typeface="#9Slide03 SFU Futura_12" panose="020B0604020202020204" charset="0"/>
                        </a:rPr>
                        <a:t>Đông</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Thiên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nhiên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chịu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ảnh</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hưởng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sâu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sắc</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của</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biển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thiên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nhiên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xanh</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tốt</a:t>
                      </a:r>
                      <a:r>
                        <a:rPr lang="en-US" sz="2000" b="1" dirty="0">
                          <a:solidFill>
                            <a:srgbClr val="1508B8"/>
                          </a:solidFill>
                          <a:effectLst/>
                          <a:latin typeface="#9Slide03 SFU Futura_12" panose="020B0604020202020204" charset="0"/>
                        </a:rPr>
                        <a:t>.</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357861084"/>
                  </a:ext>
                </a:extLst>
              </a:tr>
              <a:tr h="807053">
                <a:tc vMerge="1">
                  <a:txBody>
                    <a:bodyPr/>
                    <a:lstStyle/>
                    <a:p>
                      <a:endParaRPr lang="en-US"/>
                    </a:p>
                  </a:txBody>
                  <a:tcPr/>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Nằm</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trên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đường</a:t>
                      </a:r>
                      <a:r>
                        <a:rPr lang="en-US" sz="2000" b="1" dirty="0">
                          <a:solidFill>
                            <a:srgbClr val="1508B8"/>
                          </a:solidFill>
                          <a:effectLst/>
                          <a:latin typeface="#9Slide03 SFU Futura_12" panose="020B0604020202020204" charset="0"/>
                        </a:rPr>
                        <a:t> di </a:t>
                      </a:r>
                      <a:r>
                        <a:rPr lang="en-US" sz="2000" b="1" dirty="0" err="1">
                          <a:solidFill>
                            <a:srgbClr val="1508B8"/>
                          </a:solidFill>
                          <a:effectLst/>
                          <a:latin typeface="#9Slide03 SFU Futura_12" panose="020B0604020202020204" charset="0"/>
                        </a:rPr>
                        <a:t>lưu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của</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nhiều</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luồng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sinh</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vật</a:t>
                      </a:r>
                      <a:r>
                        <a:rPr lang="en-US" sz="2000" b="1" dirty="0">
                          <a:solidFill>
                            <a:srgbClr val="1508B8"/>
                          </a:solidFill>
                          <a:effectLst/>
                          <a:latin typeface="#9Slide03 SFU Futura_12" panose="020B0604020202020204" charset="0"/>
                        </a:rPr>
                        <a:t> </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Thiên</a:t>
                      </a:r>
                      <a:r>
                        <a:rPr lang="en-US" sz="2000" dirty="0">
                          <a:effectLst/>
                          <a:latin typeface="#9Slide03 SFU Futura_12" panose="020B0604020202020204" charset="0"/>
                        </a:rPr>
                        <a:t> </a:t>
                      </a:r>
                      <a:r>
                        <a:rPr lang="en-US" sz="2000" dirty="0" err="1">
                          <a:effectLst/>
                          <a:latin typeface="#9Slide03 SFU Futura_12" panose="020B0604020202020204" charset="0"/>
                        </a:rPr>
                        <a:t>nhiên</a:t>
                      </a:r>
                      <a:r>
                        <a:rPr lang="en-US" sz="2000" dirty="0">
                          <a:effectLst/>
                          <a:latin typeface="#9Slide03 SFU Futura_12" panose="020B0604020202020204" charset="0"/>
                        </a:rPr>
                        <a:t> </a:t>
                      </a:r>
                      <a:r>
                        <a:rPr lang="en-US" sz="2000" dirty="0" err="1">
                          <a:effectLst/>
                          <a:latin typeface="#9Slide03 SFU Futura_12" panose="020B0604020202020204" charset="0"/>
                        </a:rPr>
                        <a:t>có</a:t>
                      </a:r>
                      <a:r>
                        <a:rPr lang="en-US" sz="2000" dirty="0">
                          <a:effectLst/>
                          <a:latin typeface="#9Slide03 SFU Futura_12" panose="020B0604020202020204" charset="0"/>
                        </a:rPr>
                        <a:t> </a:t>
                      </a:r>
                      <a:r>
                        <a:rPr lang="en-US" sz="2000" dirty="0" err="1">
                          <a:effectLst/>
                          <a:latin typeface="#9Slide03 SFU Futura_12" panose="020B0604020202020204" charset="0"/>
                        </a:rPr>
                        <a:t>tính</a:t>
                      </a:r>
                      <a:r>
                        <a:rPr lang="en-US" sz="2000" dirty="0">
                          <a:effectLst/>
                          <a:latin typeface="#9Slide03 SFU Futura_12" panose="020B0604020202020204" charset="0"/>
                        </a:rPr>
                        <a:t> </a:t>
                      </a:r>
                      <a:r>
                        <a:rPr lang="en-US" sz="2000" dirty="0" err="1">
                          <a:effectLst/>
                          <a:latin typeface="#9Slide03 SFU Futura_12" panose="020B0604020202020204" charset="0"/>
                        </a:rPr>
                        <a:t>đa</a:t>
                      </a:r>
                      <a:r>
                        <a:rPr lang="en-US" sz="2000" dirty="0">
                          <a:effectLst/>
                          <a:latin typeface="#9Slide03 SFU Futura_12" panose="020B0604020202020204" charset="0"/>
                        </a:rPr>
                        <a:t> </a:t>
                      </a:r>
                      <a:r>
                        <a:rPr lang="en-US" sz="2000" dirty="0" err="1">
                          <a:effectLst/>
                          <a:latin typeface="#9Slide03 SFU Futura_12" panose="020B0604020202020204" charset="0"/>
                        </a:rPr>
                        <a:t>dạng</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học</a:t>
                      </a:r>
                      <a:r>
                        <a:rPr lang="en-US" sz="2000" dirty="0">
                          <a:effectLst/>
                          <a:latin typeface="#9Slide03 SFU Futura_12" panose="020B0604020202020204" charset="0"/>
                        </a:rPr>
                        <a:t> </a:t>
                      </a:r>
                      <a:r>
                        <a:rPr lang="en-US" sz="2000" dirty="0" err="1">
                          <a:effectLst/>
                          <a:latin typeface="#9Slide03 SFU Futura_12" panose="020B0604020202020204" charset="0"/>
                        </a:rPr>
                        <a:t>cao</a:t>
                      </a:r>
                      <a:r>
                        <a:rPr lang="en-US" sz="2000" dirty="0">
                          <a:effectLst/>
                          <a:latin typeface="#9Slide03 SFU Futura_12" panose="020B0604020202020204" charset="0"/>
                        </a:rPr>
                        <a:t> (</a:t>
                      </a:r>
                      <a:r>
                        <a:rPr lang="en-US" sz="2000" dirty="0" err="1">
                          <a:effectLst/>
                          <a:latin typeface="#9Slide03 SFU Futura_12" panose="020B0604020202020204" charset="0"/>
                        </a:rPr>
                        <a:t>nhiều</a:t>
                      </a:r>
                      <a:r>
                        <a:rPr lang="en-US" sz="2000" dirty="0">
                          <a:effectLst/>
                          <a:latin typeface="#9Slide03 SFU Futura_12" panose="020B0604020202020204" charset="0"/>
                        </a:rPr>
                        <a:t> </a:t>
                      </a:r>
                      <a:r>
                        <a:rPr lang="en-US" sz="2000" dirty="0" err="1">
                          <a:effectLst/>
                          <a:latin typeface="#9Slide03 SFU Futura_12" panose="020B0604020202020204" charset="0"/>
                        </a:rPr>
                        <a:t>kiểu</a:t>
                      </a:r>
                      <a:r>
                        <a:rPr lang="en-US" sz="2000" dirty="0">
                          <a:effectLst/>
                          <a:latin typeface="#9Slide03 SFU Futura_12" panose="020B0604020202020204" charset="0"/>
                        </a:rPr>
                        <a:t> </a:t>
                      </a:r>
                      <a:r>
                        <a:rPr lang="en-US" sz="2000" dirty="0" err="1">
                          <a:effectLst/>
                          <a:latin typeface="#9Slide03 SFU Futura_12" panose="020B0604020202020204" charset="0"/>
                        </a:rPr>
                        <a:t>hệ</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thái</a:t>
                      </a:r>
                      <a:r>
                        <a:rPr lang="en-US" sz="2000" dirty="0">
                          <a:effectLst/>
                          <a:latin typeface="#9Slide03 SFU Futura_12" panose="020B0604020202020204" charset="0"/>
                        </a:rPr>
                        <a:t>, </a:t>
                      </a:r>
                      <a:r>
                        <a:rPr lang="en-US" sz="2000" dirty="0" err="1">
                          <a:effectLst/>
                          <a:latin typeface="#9Slide03 SFU Futura_12" panose="020B0604020202020204" charset="0"/>
                        </a:rPr>
                        <a:t>thành</a:t>
                      </a:r>
                      <a:r>
                        <a:rPr lang="en-US" sz="2000" dirty="0">
                          <a:effectLst/>
                          <a:latin typeface="#9Slide03 SFU Futura_12" panose="020B0604020202020204" charset="0"/>
                        </a:rPr>
                        <a:t> </a:t>
                      </a:r>
                      <a:r>
                        <a:rPr lang="en-US" sz="2000" dirty="0" err="1">
                          <a:effectLst/>
                          <a:latin typeface="#9Slide03 SFU Futura_12" panose="020B0604020202020204" charset="0"/>
                        </a:rPr>
                        <a:t>phần</a:t>
                      </a:r>
                      <a:r>
                        <a:rPr lang="en-US" sz="2000" dirty="0">
                          <a:effectLst/>
                          <a:latin typeface="#9Slide03 SFU Futura_12" panose="020B0604020202020204" charset="0"/>
                        </a:rPr>
                        <a:t> </a:t>
                      </a:r>
                      <a:r>
                        <a:rPr lang="en-US" sz="2000" dirty="0" err="1">
                          <a:effectLst/>
                          <a:latin typeface="#9Slide03 SFU Futura_12" panose="020B0604020202020204" charset="0"/>
                        </a:rPr>
                        <a:t>loài</a:t>
                      </a:r>
                      <a:r>
                        <a:rPr lang="en-US" sz="2000" dirty="0">
                          <a:effectLst/>
                          <a:latin typeface="#9Slide03 SFU Futura_12" panose="020B0604020202020204" charset="0"/>
                        </a:rPr>
                        <a:t>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nguồn</a:t>
                      </a:r>
                      <a:r>
                        <a:rPr lang="en-US" sz="2000" dirty="0">
                          <a:effectLst/>
                          <a:latin typeface="#9Slide03 SFU Futura_12" panose="020B0604020202020204" charset="0"/>
                        </a:rPr>
                        <a:t> gen)</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853281992"/>
                  </a:ext>
                </a:extLst>
              </a:tr>
              <a:tr h="532214">
                <a:tc vMerge="1">
                  <a:txBody>
                    <a:bodyPr/>
                    <a:lstStyle/>
                    <a:p>
                      <a:endParaRPr lang="en-US"/>
                    </a:p>
                  </a:txBody>
                  <a:tcPr/>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Vị</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trí</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địa</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lí</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và</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phạm</a:t>
                      </a:r>
                      <a:r>
                        <a:rPr lang="en-US" sz="2000" b="1" dirty="0">
                          <a:solidFill>
                            <a:srgbClr val="1508B8"/>
                          </a:solidFill>
                          <a:effectLst/>
                          <a:latin typeface="#9Slide03 SFU Futura_12" panose="020B0604020202020204" charset="0"/>
                        </a:rPr>
                        <a:t> vi </a:t>
                      </a:r>
                      <a:r>
                        <a:rPr lang="en-US" sz="2000" b="1" dirty="0" err="1">
                          <a:solidFill>
                            <a:srgbClr val="1508B8"/>
                          </a:solidFill>
                          <a:effectLst/>
                          <a:latin typeface="#9Slide03 SFU Futura_12" panose="020B0604020202020204" charset="0"/>
                        </a:rPr>
                        <a:t>lãnh</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thổ</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kéo</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dài</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hẹp</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ngang</a:t>
                      </a:r>
                      <a:r>
                        <a:rPr lang="en-US" sz="2000" b="1" dirty="0">
                          <a:solidFill>
                            <a:srgbClr val="1508B8"/>
                          </a:solidFill>
                          <a:effectLst/>
                          <a:latin typeface="#9Slide03 SFU Futura_12" panose="020B0604020202020204" charset="0"/>
                        </a:rPr>
                        <a:t>)</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Sự</a:t>
                      </a:r>
                      <a:r>
                        <a:rPr lang="en-US" sz="2000" dirty="0">
                          <a:effectLst/>
                          <a:latin typeface="#9Slide03 SFU Futura_12" panose="020B0604020202020204" charset="0"/>
                        </a:rPr>
                        <a:t> </a:t>
                      </a:r>
                      <a:r>
                        <a:rPr lang="en-US" sz="2000" dirty="0" err="1">
                          <a:effectLst/>
                          <a:latin typeface="#9Slide03 SFU Futura_12" panose="020B0604020202020204" charset="0"/>
                        </a:rPr>
                        <a:t>phân</a:t>
                      </a:r>
                      <a:r>
                        <a:rPr lang="en-US" sz="2000" dirty="0">
                          <a:effectLst/>
                          <a:latin typeface="#9Slide03 SFU Futura_12" panose="020B0604020202020204" charset="0"/>
                        </a:rPr>
                        <a:t> </a:t>
                      </a:r>
                      <a:r>
                        <a:rPr lang="en-US" sz="2000" dirty="0" err="1">
                          <a:effectLst/>
                          <a:latin typeface="#9Slide03 SFU Futura_12" panose="020B0604020202020204" charset="0"/>
                        </a:rPr>
                        <a:t>hóa</a:t>
                      </a:r>
                      <a:r>
                        <a:rPr lang="en-US" sz="2000" dirty="0">
                          <a:effectLst/>
                          <a:latin typeface="#9Slide03 SFU Futura_12" panose="020B0604020202020204" charset="0"/>
                        </a:rPr>
                        <a:t> </a:t>
                      </a:r>
                      <a:r>
                        <a:rPr lang="en-US" sz="2000" dirty="0" err="1">
                          <a:effectLst/>
                          <a:latin typeface="#9Slide03 SFU Futura_12" panose="020B0604020202020204" charset="0"/>
                        </a:rPr>
                        <a:t>thiên</a:t>
                      </a:r>
                      <a:r>
                        <a:rPr lang="en-US" sz="2000" dirty="0">
                          <a:effectLst/>
                          <a:latin typeface="#9Slide03 SFU Futura_12" panose="020B0604020202020204" charset="0"/>
                        </a:rPr>
                        <a:t> </a:t>
                      </a:r>
                      <a:r>
                        <a:rPr lang="en-US" sz="2000" dirty="0" err="1">
                          <a:effectLst/>
                          <a:latin typeface="#9Slide03 SFU Futura_12" panose="020B0604020202020204" charset="0"/>
                        </a:rPr>
                        <a:t>nhiên</a:t>
                      </a:r>
                      <a:r>
                        <a:rPr lang="en-US" sz="2000" dirty="0">
                          <a:effectLst/>
                          <a:latin typeface="#9Slide03 SFU Futura_12" panose="020B0604020202020204" charset="0"/>
                        </a:rPr>
                        <a:t> </a:t>
                      </a:r>
                      <a:r>
                        <a:rPr lang="en-US" sz="2000" dirty="0" err="1">
                          <a:effectLst/>
                          <a:latin typeface="#9Slide03 SFU Futura_12" panose="020B0604020202020204" charset="0"/>
                        </a:rPr>
                        <a:t>theo</a:t>
                      </a:r>
                      <a:r>
                        <a:rPr lang="en-US" sz="2000" dirty="0">
                          <a:effectLst/>
                          <a:latin typeface="#9Slide03 SFU Futura_12" panose="020B0604020202020204" charset="0"/>
                        </a:rPr>
                        <a:t> </a:t>
                      </a:r>
                      <a:r>
                        <a:rPr lang="en-US" sz="2000" dirty="0" err="1">
                          <a:effectLst/>
                          <a:latin typeface="#9Slide03 SFU Futura_12" panose="020B0604020202020204" charset="0"/>
                        </a:rPr>
                        <a:t>chiều</a:t>
                      </a:r>
                      <a:r>
                        <a:rPr lang="en-US" sz="2000" dirty="0">
                          <a:effectLst/>
                          <a:latin typeface="#9Slide03 SFU Futura_12" panose="020B0604020202020204" charset="0"/>
                        </a:rPr>
                        <a:t> </a:t>
                      </a:r>
                      <a:r>
                        <a:rPr lang="en-US" sz="2000" dirty="0" err="1">
                          <a:effectLst/>
                          <a:latin typeface="#9Slide03 SFU Futura_12" panose="020B0604020202020204" charset="0"/>
                        </a:rPr>
                        <a:t>Bắc</a:t>
                      </a:r>
                      <a:r>
                        <a:rPr lang="en-US" sz="2000" dirty="0">
                          <a:effectLst/>
                          <a:latin typeface="#9Slide03 SFU Futura_12" panose="020B0604020202020204" charset="0"/>
                        </a:rPr>
                        <a:t> – Nam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Đông</a:t>
                      </a:r>
                      <a:r>
                        <a:rPr lang="en-US" sz="2000" dirty="0">
                          <a:effectLst/>
                          <a:latin typeface="#9Slide03 SFU Futura_12" panose="020B0604020202020204" charset="0"/>
                        </a:rPr>
                        <a:t> - </a:t>
                      </a:r>
                      <a:r>
                        <a:rPr lang="en-US" sz="2000" dirty="0" err="1">
                          <a:effectLst/>
                          <a:latin typeface="#9Slide03 SFU Futura_12" panose="020B0604020202020204" charset="0"/>
                        </a:rPr>
                        <a:t>Tây</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921818835"/>
                  </a:ext>
                </a:extLst>
              </a:tr>
              <a:tr h="807053">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KHOÁNG SẢN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Nằm</a:t>
                      </a:r>
                      <a:r>
                        <a:rPr lang="en-US" sz="2000" dirty="0">
                          <a:effectLst/>
                          <a:latin typeface="#9Slide03 SFU Futura_12" panose="020B0604020202020204" charset="0"/>
                        </a:rPr>
                        <a:t> ở </a:t>
                      </a:r>
                      <a:r>
                        <a:rPr lang="en-US" sz="2000" dirty="0" err="1">
                          <a:effectLst/>
                          <a:latin typeface="#9Slide03 SFU Futura_12" panose="020B0604020202020204" charset="0"/>
                        </a:rPr>
                        <a:t>nơi</a:t>
                      </a:r>
                      <a:r>
                        <a:rPr lang="en-US" sz="2000" dirty="0">
                          <a:effectLst/>
                          <a:latin typeface="#9Slide03 SFU Futura_12" panose="020B0604020202020204" charset="0"/>
                        </a:rPr>
                        <a:t> </a:t>
                      </a:r>
                      <a:r>
                        <a:rPr lang="en-US" sz="2000" dirty="0" err="1">
                          <a:effectLst/>
                          <a:latin typeface="#9Slide03 SFU Futura_12" panose="020B0604020202020204" charset="0"/>
                        </a:rPr>
                        <a:t>giao</a:t>
                      </a:r>
                      <a:r>
                        <a:rPr lang="en-US" sz="2000" dirty="0">
                          <a:effectLst/>
                          <a:latin typeface="#9Slide03 SFU Futura_12" panose="020B0604020202020204" charset="0"/>
                        </a:rPr>
                        <a:t> </a:t>
                      </a:r>
                      <a:r>
                        <a:rPr lang="en-US" sz="2000" dirty="0" err="1">
                          <a:effectLst/>
                          <a:latin typeface="#9Slide03 SFU Futura_12" panose="020B0604020202020204" charset="0"/>
                        </a:rPr>
                        <a:t>thoa</a:t>
                      </a:r>
                      <a:r>
                        <a:rPr lang="en-US" sz="2000" dirty="0">
                          <a:effectLst/>
                          <a:latin typeface="#9Slide03 SFU Futura_12" panose="020B0604020202020204" charset="0"/>
                        </a:rPr>
                        <a:t> </a:t>
                      </a:r>
                      <a:r>
                        <a:rPr lang="en-US" sz="2000" dirty="0" err="1">
                          <a:effectLst/>
                          <a:latin typeface="#9Slide03 SFU Futura_12" panose="020B0604020202020204" charset="0"/>
                        </a:rPr>
                        <a:t>của</a:t>
                      </a:r>
                      <a:r>
                        <a:rPr lang="en-US" sz="2000" dirty="0">
                          <a:effectLst/>
                          <a:latin typeface="#9Slide03 SFU Futura_12" panose="020B0604020202020204" charset="0"/>
                        </a:rPr>
                        <a:t> 2 </a:t>
                      </a:r>
                      <a:r>
                        <a:rPr lang="en-US" sz="2000" dirty="0" err="1">
                          <a:effectLst/>
                          <a:latin typeface="#9Slide03 SFU Futura_12" panose="020B0604020202020204" charset="0"/>
                        </a:rPr>
                        <a:t>vành</a:t>
                      </a:r>
                      <a:r>
                        <a:rPr lang="en-US" sz="2000" dirty="0">
                          <a:effectLst/>
                          <a:latin typeface="#9Slide03 SFU Futura_12" panose="020B0604020202020204" charset="0"/>
                        </a:rPr>
                        <a:t> </a:t>
                      </a:r>
                      <a:r>
                        <a:rPr lang="en-US" sz="2000" dirty="0" err="1">
                          <a:effectLst/>
                          <a:latin typeface="#9Slide03 SFU Futura_12" panose="020B0604020202020204" charset="0"/>
                        </a:rPr>
                        <a:t>đai</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khoáng</a:t>
                      </a:r>
                      <a:r>
                        <a:rPr lang="en-US" sz="2000" dirty="0">
                          <a:effectLst/>
                          <a:latin typeface="#9Slide03 SFU Futura_12" panose="020B0604020202020204" charset="0"/>
                        </a:rPr>
                        <a:t> </a:t>
                      </a:r>
                      <a:r>
                        <a:rPr lang="en-US" sz="2000" dirty="0" err="1">
                          <a:effectLst/>
                          <a:latin typeface="#9Slide03 SFU Futura_12" panose="020B0604020202020204" charset="0"/>
                        </a:rPr>
                        <a:t>lớn</a:t>
                      </a:r>
                      <a:r>
                        <a:rPr lang="en-US" sz="2000" dirty="0">
                          <a:effectLst/>
                          <a:latin typeface="#9Slide03 SFU Futura_12" panose="020B0604020202020204" charset="0"/>
                        </a:rPr>
                        <a:t> Thái Bình </a:t>
                      </a:r>
                      <a:r>
                        <a:rPr lang="en-US" sz="2000" dirty="0" err="1">
                          <a:effectLst/>
                          <a:latin typeface="#9Slide03 SFU Futura_12" panose="020B0604020202020204" charset="0"/>
                        </a:rPr>
                        <a:t>Dương</a:t>
                      </a:r>
                      <a:r>
                        <a:rPr lang="en-US" sz="2000" dirty="0">
                          <a:effectLst/>
                          <a:latin typeface="#9Slide03 SFU Futura_12" panose="020B0604020202020204" charset="0"/>
                        </a:rPr>
                        <a:t>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Trung </a:t>
                      </a:r>
                      <a:r>
                        <a:rPr lang="en-US" sz="2000" dirty="0" err="1">
                          <a:effectLst/>
                          <a:latin typeface="#9Slide03 SFU Futura_12" panose="020B0604020202020204" charset="0"/>
                        </a:rPr>
                        <a:t>Hải</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Tài</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nguyên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khoáng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sản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phong</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phú</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72178142"/>
                  </a:ext>
                </a:extLst>
              </a:tr>
              <a:tr h="0">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KHÓ KHĂN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b="1" dirty="0" err="1">
                          <a:solidFill>
                            <a:srgbClr val="1508B8"/>
                          </a:solidFill>
                          <a:effectLst/>
                          <a:latin typeface="#9Slide03 SFU Futura_12" panose="020B0604020202020204" charset="0"/>
                        </a:rPr>
                        <a:t>Nằm</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giáp</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biển</a:t>
                      </a:r>
                      <a:r>
                        <a:rPr lang="en-US" sz="2000" b="1" dirty="0">
                          <a:solidFill>
                            <a:srgbClr val="1508B8"/>
                          </a:solidFill>
                          <a:effectLst/>
                          <a:latin typeface="#9Slide03 SFU Futura_12" panose="020B0604020202020204" charset="0"/>
                        </a:rPr>
                        <a:t> </a:t>
                      </a:r>
                      <a:r>
                        <a:rPr lang="en-US" sz="2000" b="1" dirty="0" err="1">
                          <a:solidFill>
                            <a:srgbClr val="1508B8"/>
                          </a:solidFill>
                          <a:effectLst/>
                          <a:latin typeface="#9Slide03 SFU Futura_12" panose="020B0604020202020204" charset="0"/>
                        </a:rPr>
                        <a:t>Đông</a:t>
                      </a: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Thiên</a:t>
                      </a:r>
                      <a:r>
                        <a:rPr lang="en-US" sz="2000" dirty="0">
                          <a:effectLst/>
                          <a:latin typeface="#9Slide03 SFU Futura_12" panose="020B0604020202020204" charset="0"/>
                        </a:rPr>
                        <a:t> tai: </a:t>
                      </a:r>
                      <a:r>
                        <a:rPr lang="en-US" sz="2000" dirty="0" err="1">
                          <a:effectLst/>
                          <a:latin typeface="#9Slide03 SFU Futura_12" panose="020B0604020202020204" charset="0"/>
                        </a:rPr>
                        <a:t>bão</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12821631"/>
                  </a:ext>
                </a:extLst>
              </a:tr>
            </a:tbl>
          </a:graphicData>
        </a:graphic>
      </p:graphicFrame>
    </p:spTree>
    <p:extLst>
      <p:ext uri="{BB962C8B-B14F-4D97-AF65-F5344CB8AC3E}">
        <p14:creationId xmlns:p14="http://schemas.microsoft.com/office/powerpoint/2010/main" val="2831673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B47AA-ABA8-F039-F4B0-7AD631608F60}"/>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02A0510B-E6B2-716D-9CBB-3A39E000A45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9Slide05 Great Vibes" panose="02000507080000020002" pitchFamily="2" charset="0"/>
                <a:cs typeface="Arial" panose="020B0604020202020204" pitchFamily="34" charset="0"/>
              </a:rPr>
              <a:t>Nội</a:t>
            </a:r>
            <a:r>
              <a:rPr lang="en-US" sz="4800" b="1" dirty="0">
                <a:solidFill>
                  <a:srgbClr val="FF0000"/>
                </a:solidFill>
                <a:latin typeface="#9Slide05 Great Vibes" panose="02000507080000020002" pitchFamily="2" charset="0"/>
                <a:cs typeface="Arial" panose="020B0604020202020204" pitchFamily="34" charset="0"/>
              </a:rPr>
              <a:t> dung </a:t>
            </a:r>
            <a:r>
              <a:rPr lang="en-US" sz="4800" b="1" dirty="0" err="1">
                <a:solidFill>
                  <a:srgbClr val="FF0000"/>
                </a:solidFill>
                <a:latin typeface="#9Slide05 Great Vibes" panose="02000507080000020002" pitchFamily="2" charset="0"/>
                <a:cs typeface="Arial" panose="020B0604020202020204" pitchFamily="34" charset="0"/>
              </a:rPr>
              <a:t>chính</a:t>
            </a:r>
            <a:endParaRPr lang="en-US" sz="4800" b="1" dirty="0">
              <a:solidFill>
                <a:srgbClr val="FF0000"/>
              </a:solidFill>
              <a:latin typeface="#9Slide05 Great Vibes" panose="02000507080000020002" pitchFamily="2" charset="0"/>
              <a:cs typeface="Arial" panose="020B0604020202020204" pitchFamily="34" charset="0"/>
            </a:endParaRPr>
          </a:p>
        </p:txBody>
      </p:sp>
      <p:sp>
        <p:nvSpPr>
          <p:cNvPr id="6" name="TextBox 5">
            <a:extLst>
              <a:ext uri="{FF2B5EF4-FFF2-40B4-BE49-F238E27FC236}">
                <a16:creationId xmlns:a16="http://schemas.microsoft.com/office/drawing/2014/main" id="{C85666E4-F927-F321-5EFE-6AB314E1DBA8}"/>
              </a:ext>
            </a:extLst>
          </p:cNvPr>
          <p:cNvSpPr txBox="1"/>
          <p:nvPr/>
        </p:nvSpPr>
        <p:spPr>
          <a:xfrm>
            <a:off x="0" y="2268698"/>
            <a:ext cx="3847171" cy="3046988"/>
          </a:xfrm>
          <a:prstGeom prst="rect">
            <a:avLst/>
          </a:prstGeom>
          <a:noFill/>
        </p:spPr>
        <p:txBody>
          <a:bodyPr wrap="square">
            <a:spAutoFit/>
          </a:bodyPr>
          <a:lstStyle/>
          <a:p>
            <a:pPr marL="342900" indent="-342900" algn="just">
              <a:buFontTx/>
              <a:buChar char="-"/>
            </a:pPr>
            <a:r>
              <a:rPr lang="vi-VN" sz="2400" b="1" dirty="0">
                <a:latin typeface="#9Slide03 SFU Futura_12" panose="020B0604020202020204" charset="0"/>
              </a:rPr>
              <a:t>Nằm trong nội chí tuyến bán cầu Bắc: </a:t>
            </a:r>
            <a:r>
              <a:rPr lang="vi-VN" sz="2400" b="1" dirty="0">
                <a:solidFill>
                  <a:srgbClr val="00B050"/>
                </a:solidFill>
                <a:latin typeface="#9Slide03 SFU Futura_12" panose="020B0604020202020204" charset="0"/>
              </a:rPr>
              <a:t>Tổng bức xạ hàng năm lớn. Cán cân bức xạ dương</a:t>
            </a:r>
            <a:r>
              <a:rPr lang="en-US" sz="2400" b="1" dirty="0">
                <a:latin typeface="#9Slide03 SFU Futura_12" panose="020B0604020202020204" charset="0"/>
              </a:rPr>
              <a:t>.</a:t>
            </a:r>
          </a:p>
          <a:p>
            <a:pPr marL="342900" indent="-342900" algn="just">
              <a:buFontTx/>
              <a:buChar char="-"/>
            </a:pPr>
            <a:r>
              <a:rPr lang="vi-VN" sz="2400" b="1" dirty="0">
                <a:latin typeface="#9Slide03 SFU Futura_12" panose="020B0604020202020204" charset="0"/>
              </a:rPr>
              <a:t>Nằm trong khu vực chịu ảnh hưởng của gió Mậu dịch và gió mùa: </a:t>
            </a:r>
            <a:r>
              <a:rPr lang="vi-VN" sz="2400" b="1" dirty="0">
                <a:solidFill>
                  <a:srgbClr val="00B050"/>
                </a:solidFill>
                <a:latin typeface="#9Slide03 SFU Futura_12" panose="020B0604020202020204" charset="0"/>
              </a:rPr>
              <a:t>Có 2 mùa rõ rệt.</a:t>
            </a:r>
          </a:p>
        </p:txBody>
      </p:sp>
      <p:sp>
        <p:nvSpPr>
          <p:cNvPr id="8" name="TextBox 7">
            <a:extLst>
              <a:ext uri="{FF2B5EF4-FFF2-40B4-BE49-F238E27FC236}">
                <a16:creationId xmlns:a16="http://schemas.microsoft.com/office/drawing/2014/main" id="{BCA280DD-2E36-3E28-67B3-83FC51C5962D}"/>
              </a:ext>
            </a:extLst>
          </p:cNvPr>
          <p:cNvSpPr txBox="1"/>
          <p:nvPr/>
        </p:nvSpPr>
        <p:spPr>
          <a:xfrm>
            <a:off x="6905302" y="2192926"/>
            <a:ext cx="4846557" cy="4524315"/>
          </a:xfrm>
          <a:prstGeom prst="rect">
            <a:avLst/>
          </a:prstGeom>
          <a:noFill/>
        </p:spPr>
        <p:txBody>
          <a:bodyPr wrap="square">
            <a:spAutoFit/>
          </a:bodyPr>
          <a:lstStyle/>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Các khối khí di chuyển qua biển: </a:t>
            </a:r>
            <a:r>
              <a:rPr lang="vi-VN" sz="2400" b="1" dirty="0">
                <a:solidFill>
                  <a:srgbClr val="00B050"/>
                </a:solidFill>
                <a:latin typeface="#9Slide03 SFU Futura_12" panose="020B0604020202020204" charset="0"/>
              </a:rPr>
              <a:t>Thiên nhiên chịu ảnh hưởng sâu sắc của biển, thiên nhiên xanh tốt.</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Nằm trên đường di lưu của nhiều luồng sinh vật: </a:t>
            </a:r>
            <a:r>
              <a:rPr lang="vi-VN" sz="2400" b="1" dirty="0">
                <a:solidFill>
                  <a:srgbClr val="00B050"/>
                </a:solidFill>
                <a:latin typeface="#9Slide03 SFU Futura_12" panose="020B0604020202020204" charset="0"/>
              </a:rPr>
              <a:t>Thiên nhiên có tính đa dạng sinh học cao (nhiều kiểu hệ sinh thái, thành phần loài và nguồn gen).</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Vị trí địa lí và phạm vi lãnh thổ (kéo dài, hẹp ngang): </a:t>
            </a:r>
            <a:r>
              <a:rPr lang="vi-VN" sz="2400" b="1" dirty="0">
                <a:solidFill>
                  <a:srgbClr val="00B050"/>
                </a:solidFill>
                <a:latin typeface="#9Slide03 SFU Futura_12" panose="020B0604020202020204" charset="0"/>
              </a:rPr>
              <a:t>Sự phân hóa thiên nhiên theo chiều Bắc – Nam và Đông – Tây.</a:t>
            </a:r>
          </a:p>
        </p:txBody>
      </p:sp>
      <p:grpSp>
        <p:nvGrpSpPr>
          <p:cNvPr id="9" name="Group 8">
            <a:extLst>
              <a:ext uri="{FF2B5EF4-FFF2-40B4-BE49-F238E27FC236}">
                <a16:creationId xmlns:a16="http://schemas.microsoft.com/office/drawing/2014/main" id="{CF40828D-4399-31C6-ADC3-1BBD5C88C88C}"/>
              </a:ext>
            </a:extLst>
          </p:cNvPr>
          <p:cNvGrpSpPr/>
          <p:nvPr/>
        </p:nvGrpSpPr>
        <p:grpSpPr>
          <a:xfrm>
            <a:off x="501960" y="1325565"/>
            <a:ext cx="2802366" cy="648310"/>
            <a:chOff x="323693" y="1613940"/>
            <a:chExt cx="2802366" cy="648310"/>
          </a:xfrm>
        </p:grpSpPr>
        <p:sp>
          <p:nvSpPr>
            <p:cNvPr id="10" name="Flowchart: Terminator 9">
              <a:extLst>
                <a:ext uri="{FF2B5EF4-FFF2-40B4-BE49-F238E27FC236}">
                  <a16:creationId xmlns:a16="http://schemas.microsoft.com/office/drawing/2014/main" id="{72D4CF4F-F836-3BEC-FB28-27CCE979D5EE}"/>
                </a:ext>
              </a:extLst>
            </p:cNvPr>
            <p:cNvSpPr/>
            <p:nvPr/>
          </p:nvSpPr>
          <p:spPr>
            <a:xfrm>
              <a:off x="583888" y="1613940"/>
              <a:ext cx="2281976"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id="{F941329F-033A-F90B-9D8B-9DC151CA325B}"/>
                </a:ext>
              </a:extLst>
            </p:cNvPr>
            <p:cNvSpPr/>
            <p:nvPr/>
          </p:nvSpPr>
          <p:spPr>
            <a:xfrm>
              <a:off x="323693" y="1662854"/>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KHÍ HẬU</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grpSp>
        <p:nvGrpSpPr>
          <p:cNvPr id="12" name="Group 11">
            <a:extLst>
              <a:ext uri="{FF2B5EF4-FFF2-40B4-BE49-F238E27FC236}">
                <a16:creationId xmlns:a16="http://schemas.microsoft.com/office/drawing/2014/main" id="{CD0A8A4A-33FA-0095-2F85-7A88BFD17DC3}"/>
              </a:ext>
            </a:extLst>
          </p:cNvPr>
          <p:cNvGrpSpPr/>
          <p:nvPr/>
        </p:nvGrpSpPr>
        <p:grpSpPr>
          <a:xfrm>
            <a:off x="8035599" y="1325565"/>
            <a:ext cx="2802366" cy="648310"/>
            <a:chOff x="453789" y="1613940"/>
            <a:chExt cx="2802366" cy="648310"/>
          </a:xfrm>
        </p:grpSpPr>
        <p:sp>
          <p:nvSpPr>
            <p:cNvPr id="13" name="Flowchart: Terminator 12">
              <a:extLst>
                <a:ext uri="{FF2B5EF4-FFF2-40B4-BE49-F238E27FC236}">
                  <a16:creationId xmlns:a16="http://schemas.microsoft.com/office/drawing/2014/main"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THIÊN NHIÊN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pic>
        <p:nvPicPr>
          <p:cNvPr id="15" name="Picture 14">
            <a:extLst>
              <a:ext uri="{FF2B5EF4-FFF2-40B4-BE49-F238E27FC236}">
                <a16:creationId xmlns:a16="http://schemas.microsoft.com/office/drawing/2014/main" id="{5008F52D-AFB1-2ABA-F5C1-ED9CCD870D3B}"/>
              </a:ext>
            </a:extLst>
          </p:cNvPr>
          <p:cNvPicPr>
            <a:picLocks noChangeAspect="1"/>
          </p:cNvPicPr>
          <p:nvPr/>
        </p:nvPicPr>
        <p:blipFill>
          <a:blip r:embed="rId4"/>
          <a:stretch>
            <a:fillRect/>
          </a:stretch>
        </p:blipFill>
        <p:spPr>
          <a:xfrm>
            <a:off x="4107366" y="4133999"/>
            <a:ext cx="2363889" cy="2346884"/>
          </a:xfrm>
          <a:prstGeom prst="rect">
            <a:avLst/>
          </a:prstGeom>
        </p:spPr>
      </p:pic>
      <p:pic>
        <p:nvPicPr>
          <p:cNvPr id="16" name="Picture 15">
            <a:extLst>
              <a:ext uri="{FF2B5EF4-FFF2-40B4-BE49-F238E27FC236}">
                <a16:creationId xmlns:a16="http://schemas.microsoft.com/office/drawing/2014/main" id="{7D8BD809-039B-537C-12EB-2E79847F382E}"/>
              </a:ext>
            </a:extLst>
          </p:cNvPr>
          <p:cNvPicPr>
            <a:picLocks noChangeAspect="1"/>
          </p:cNvPicPr>
          <p:nvPr/>
        </p:nvPicPr>
        <p:blipFill>
          <a:blip r:embed="rId5"/>
          <a:stretch>
            <a:fillRect/>
          </a:stretch>
        </p:blipFill>
        <p:spPr>
          <a:xfrm>
            <a:off x="4319881" y="1897699"/>
            <a:ext cx="1717328" cy="1717328"/>
          </a:xfrm>
          <a:prstGeom prst="rect">
            <a:avLst/>
          </a:prstGeom>
        </p:spPr>
      </p:pic>
      <p:pic>
        <p:nvPicPr>
          <p:cNvPr id="17" name="Picture 16">
            <a:extLst>
              <a:ext uri="{FF2B5EF4-FFF2-40B4-BE49-F238E27FC236}">
                <a16:creationId xmlns:a16="http://schemas.microsoft.com/office/drawing/2014/main" id="{0914DE21-7123-3D05-0327-57D22E424281}"/>
              </a:ext>
            </a:extLst>
          </p:cNvPr>
          <p:cNvPicPr>
            <a:picLocks noChangeAspect="1"/>
          </p:cNvPicPr>
          <p:nvPr/>
        </p:nvPicPr>
        <p:blipFill>
          <a:blip r:embed="rId6"/>
          <a:stretch>
            <a:fillRect/>
          </a:stretch>
        </p:blipFill>
        <p:spPr>
          <a:xfrm>
            <a:off x="37019" y="5610509"/>
            <a:ext cx="3936380" cy="1220279"/>
          </a:xfrm>
          <a:prstGeom prst="rect">
            <a:avLst/>
          </a:prstGeom>
        </p:spPr>
      </p:pic>
    </p:spTree>
    <p:extLst>
      <p:ext uri="{BB962C8B-B14F-4D97-AF65-F5344CB8AC3E}">
        <p14:creationId xmlns:p14="http://schemas.microsoft.com/office/powerpoint/2010/main" val="39841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99009" y="1997838"/>
            <a:ext cx="4496576" cy="4455579"/>
          </a:xfrm>
          <a:prstGeom prst="rect">
            <a:avLst/>
          </a:prstGeom>
        </p:spPr>
        <p:txBody>
          <a:bodyPr wrap="square">
            <a:spAutoFit/>
          </a:bodyPr>
          <a:lstStyle/>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nghe</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nửa</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ruộng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nửa</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rừng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ai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ai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trải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ai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từng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Đó</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là</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TỈNH LÂM ĐỒNG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2</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18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B47AA-ABA8-F039-F4B0-7AD631608F60}"/>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02A0510B-E6B2-716D-9CBB-3A39E000A45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9Slide05 Great Vibes" panose="02000507080000020002" pitchFamily="2" charset="0"/>
                <a:cs typeface="Arial" panose="020B0604020202020204" pitchFamily="34" charset="0"/>
              </a:rPr>
              <a:t>Nội</a:t>
            </a:r>
            <a:r>
              <a:rPr lang="en-US" sz="4800" b="1" dirty="0">
                <a:solidFill>
                  <a:srgbClr val="FF0000"/>
                </a:solidFill>
                <a:latin typeface="#9Slide05 Great Vibes" panose="02000507080000020002" pitchFamily="2" charset="0"/>
                <a:cs typeface="Arial" panose="020B0604020202020204" pitchFamily="34" charset="0"/>
              </a:rPr>
              <a:t> dung </a:t>
            </a:r>
            <a:r>
              <a:rPr lang="en-US" sz="4800" b="1" dirty="0" err="1">
                <a:solidFill>
                  <a:srgbClr val="FF0000"/>
                </a:solidFill>
                <a:latin typeface="#9Slide05 Great Vibes" panose="02000507080000020002" pitchFamily="2" charset="0"/>
                <a:cs typeface="Arial" panose="020B0604020202020204" pitchFamily="34" charset="0"/>
              </a:rPr>
              <a:t>chính</a:t>
            </a:r>
            <a:endParaRPr lang="en-US" sz="4800" b="1" dirty="0">
              <a:solidFill>
                <a:srgbClr val="FF0000"/>
              </a:solidFill>
              <a:latin typeface="#9Slide05 Great Vibes" panose="02000507080000020002" pitchFamily="2" charset="0"/>
              <a:cs typeface="Arial" panose="020B0604020202020204" pitchFamily="34" charset="0"/>
            </a:endParaRPr>
          </a:p>
        </p:txBody>
      </p:sp>
      <p:sp>
        <p:nvSpPr>
          <p:cNvPr id="6" name="TextBox 5">
            <a:extLst>
              <a:ext uri="{FF2B5EF4-FFF2-40B4-BE49-F238E27FC236}">
                <a16:creationId xmlns:a16="http://schemas.microsoft.com/office/drawing/2014/main" id="{C85666E4-F927-F321-5EFE-6AB314E1DBA8}"/>
              </a:ext>
            </a:extLst>
          </p:cNvPr>
          <p:cNvSpPr txBox="1"/>
          <p:nvPr/>
        </p:nvSpPr>
        <p:spPr>
          <a:xfrm>
            <a:off x="475939" y="2829681"/>
            <a:ext cx="4062012" cy="1938992"/>
          </a:xfrm>
          <a:prstGeom prst="rect">
            <a:avLst/>
          </a:prstGeom>
          <a:noFill/>
        </p:spPr>
        <p:txBody>
          <a:bodyPr wrap="square">
            <a:spAutoFit/>
          </a:bodyPr>
          <a:lstStyle/>
          <a:p>
            <a:pPr marL="342900" indent="-342900" algn="just">
              <a:buFontTx/>
              <a:buChar char="-"/>
            </a:pPr>
            <a:r>
              <a:rPr lang="vi-VN" sz="2400" b="1" dirty="0">
                <a:latin typeface="#9Slide03 SFU Futura_12" panose="020B0604020202020204" charset="0"/>
              </a:rPr>
              <a:t>Nằm ở nơi giao thoa của 2 vành đai sinh khoáng lớn Thái Bình Dương và Địa Trung Hải: </a:t>
            </a:r>
            <a:r>
              <a:rPr lang="vi-VN" sz="2400" b="1" dirty="0">
                <a:solidFill>
                  <a:srgbClr val="00B050"/>
                </a:solidFill>
                <a:latin typeface="#9Slide03 SFU Futura_12" panose="020B0604020202020204" charset="0"/>
              </a:rPr>
              <a:t>Tài nguyên khoáng sản phong phú.</a:t>
            </a:r>
          </a:p>
        </p:txBody>
      </p:sp>
      <p:sp>
        <p:nvSpPr>
          <p:cNvPr id="8" name="TextBox 7">
            <a:extLst>
              <a:ext uri="{FF2B5EF4-FFF2-40B4-BE49-F238E27FC236}">
                <a16:creationId xmlns:a16="http://schemas.microsoft.com/office/drawing/2014/main" id="{BCA280DD-2E36-3E28-67B3-83FC51C5962D}"/>
              </a:ext>
            </a:extLst>
          </p:cNvPr>
          <p:cNvSpPr txBox="1"/>
          <p:nvPr/>
        </p:nvSpPr>
        <p:spPr>
          <a:xfrm>
            <a:off x="7998542" y="3052268"/>
            <a:ext cx="3431458" cy="830997"/>
          </a:xfrm>
          <a:prstGeom prst="rect">
            <a:avLst/>
          </a:prstGeom>
          <a:noFill/>
        </p:spPr>
        <p:txBody>
          <a:bodyPr wrap="square">
            <a:spAutoFit/>
          </a:bodyPr>
          <a:lstStyle/>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Nằm giáp biển Đông: </a:t>
            </a:r>
            <a:r>
              <a:rPr lang="vi-VN" sz="2400" b="1" dirty="0">
                <a:solidFill>
                  <a:srgbClr val="00B050"/>
                </a:solidFill>
                <a:latin typeface="#9Slide03 SFU Futura_12" panose="020B0604020202020204" charset="0"/>
              </a:rPr>
              <a:t>chịu ảnh hưởng của bão</a:t>
            </a:r>
          </a:p>
        </p:txBody>
      </p:sp>
      <p:grpSp>
        <p:nvGrpSpPr>
          <p:cNvPr id="9" name="Group 8">
            <a:extLst>
              <a:ext uri="{FF2B5EF4-FFF2-40B4-BE49-F238E27FC236}">
                <a16:creationId xmlns:a16="http://schemas.microsoft.com/office/drawing/2014/main" id="{CF40828D-4399-31C6-ADC3-1BBD5C88C88C}"/>
              </a:ext>
            </a:extLst>
          </p:cNvPr>
          <p:cNvGrpSpPr/>
          <p:nvPr/>
        </p:nvGrpSpPr>
        <p:grpSpPr>
          <a:xfrm>
            <a:off x="1165649" y="2003731"/>
            <a:ext cx="2803027" cy="648310"/>
            <a:chOff x="578313" y="1613940"/>
            <a:chExt cx="2803027" cy="648310"/>
          </a:xfrm>
        </p:grpSpPr>
        <p:sp>
          <p:nvSpPr>
            <p:cNvPr id="10" name="Flowchart: Terminator 9">
              <a:extLst>
                <a:ext uri="{FF2B5EF4-FFF2-40B4-BE49-F238E27FC236}">
                  <a16:creationId xmlns:a16="http://schemas.microsoft.com/office/drawing/2014/main" id="{72D4CF4F-F836-3BEC-FB28-27CCE979D5EE}"/>
                </a:ext>
              </a:extLst>
            </p:cNvPr>
            <p:cNvSpPr/>
            <p:nvPr/>
          </p:nvSpPr>
          <p:spPr>
            <a:xfrm>
              <a:off x="583888" y="1613940"/>
              <a:ext cx="2797452"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id="{F941329F-033A-F90B-9D8B-9DC151CA325B}"/>
                </a:ext>
              </a:extLst>
            </p:cNvPr>
            <p:cNvSpPr/>
            <p:nvPr/>
          </p:nvSpPr>
          <p:spPr>
            <a:xfrm>
              <a:off x="578313" y="1645476"/>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KHOÁNG SẢN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grpSp>
        <p:nvGrpSpPr>
          <p:cNvPr id="12" name="Group 11">
            <a:extLst>
              <a:ext uri="{FF2B5EF4-FFF2-40B4-BE49-F238E27FC236}">
                <a16:creationId xmlns:a16="http://schemas.microsoft.com/office/drawing/2014/main" id="{CD0A8A4A-33FA-0095-2F85-7A88BFD17DC3}"/>
              </a:ext>
            </a:extLst>
          </p:cNvPr>
          <p:cNvGrpSpPr/>
          <p:nvPr/>
        </p:nvGrpSpPr>
        <p:grpSpPr>
          <a:xfrm>
            <a:off x="8223325" y="2003731"/>
            <a:ext cx="2802366" cy="648310"/>
            <a:chOff x="453789" y="1613940"/>
            <a:chExt cx="2802366" cy="648310"/>
          </a:xfrm>
        </p:grpSpPr>
        <p:sp>
          <p:nvSpPr>
            <p:cNvPr id="13" name="Flowchart: Terminator 12">
              <a:extLst>
                <a:ext uri="{FF2B5EF4-FFF2-40B4-BE49-F238E27FC236}">
                  <a16:creationId xmlns:a16="http://schemas.microsoft.com/office/drawing/2014/main"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KHÓ KHĂN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pic>
        <p:nvPicPr>
          <p:cNvPr id="7" name="Picture 6">
            <a:extLst>
              <a:ext uri="{FF2B5EF4-FFF2-40B4-BE49-F238E27FC236}">
                <a16:creationId xmlns:a16="http://schemas.microsoft.com/office/drawing/2014/main" id="{6AFBA086-AEC1-7EEA-1ECD-18464F053FE6}"/>
              </a:ext>
            </a:extLst>
          </p:cNvPr>
          <p:cNvPicPr>
            <a:picLocks noChangeAspect="1"/>
          </p:cNvPicPr>
          <p:nvPr/>
        </p:nvPicPr>
        <p:blipFill>
          <a:blip r:embed="rId5"/>
          <a:stretch>
            <a:fillRect/>
          </a:stretch>
        </p:blipFill>
        <p:spPr>
          <a:xfrm>
            <a:off x="8675649" y="4007882"/>
            <a:ext cx="2754351" cy="2754351"/>
          </a:xfrm>
          <a:prstGeom prst="rect">
            <a:avLst/>
          </a:prstGeom>
        </p:spPr>
      </p:pic>
      <p:pic>
        <p:nvPicPr>
          <p:cNvPr id="17" name="Picture 16">
            <a:extLst>
              <a:ext uri="{FF2B5EF4-FFF2-40B4-BE49-F238E27FC236}">
                <a16:creationId xmlns:a16="http://schemas.microsoft.com/office/drawing/2014/main" id="{BF43E190-89EF-C3D7-DA1B-BF2E067C31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018" b="96491" l="9122" r="89865">
                        <a14:foregroundMark x1="40203" y1="80702" x2="40203" y2="80702"/>
                        <a14:foregroundMark x1="40203" y1="80702" x2="40203" y2="80702"/>
                        <a14:foregroundMark x1="55743" y1="77778" x2="55743" y2="77778"/>
                        <a14:foregroundMark x1="55743" y1="77778" x2="55743" y2="77778"/>
                        <a14:foregroundMark x1="51689" y1="78947" x2="51689" y2="78947"/>
                        <a14:foregroundMark x1="48649" y1="77778" x2="48649" y2="77778"/>
                        <a14:foregroundMark x1="61149" y1="89474" x2="61149" y2="89474"/>
                        <a14:foregroundMark x1="61149" y1="89474" x2="61149" y2="89474"/>
                        <a14:foregroundMark x1="38514" y1="93567" x2="38514" y2="93567"/>
                        <a14:foregroundMark x1="63176" y1="97076" x2="63176" y2="97076"/>
                        <a14:foregroundMark x1="52027" y1="9942" x2="52027" y2="9942"/>
                        <a14:foregroundMark x1="52027" y1="9942" x2="52027" y2="9942"/>
                        <a14:foregroundMark x1="42905" y1="15205" x2="54392" y2="18129"/>
                        <a14:foregroundMark x1="54054" y1="7018" x2="62838" y2="21637"/>
                        <a14:foregroundMark x1="72297" y1="79532" x2="72297" y2="79532"/>
                        <a14:foregroundMark x1="74662" y1="77193" x2="74662" y2="84795"/>
                      </a14:backgroundRemoval>
                    </a14:imgEffect>
                  </a14:imgLayer>
                </a14:imgProps>
              </a:ext>
            </a:extLst>
          </a:blip>
          <a:srcRect l="17238" r="18293"/>
          <a:stretch/>
        </p:blipFill>
        <p:spPr>
          <a:xfrm>
            <a:off x="4986489" y="2371373"/>
            <a:ext cx="2442117" cy="2188355"/>
          </a:xfrm>
          <a:prstGeom prst="rect">
            <a:avLst/>
          </a:prstGeom>
        </p:spPr>
      </p:pic>
      <p:pic>
        <p:nvPicPr>
          <p:cNvPr id="18" name="Picture 17">
            <a:extLst>
              <a:ext uri="{FF2B5EF4-FFF2-40B4-BE49-F238E27FC236}">
                <a16:creationId xmlns:a16="http://schemas.microsoft.com/office/drawing/2014/main" id="{71644AE8-A748-1FCE-0F28-4D5D9C2549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77" b="89815" l="8046" r="89943">
                        <a14:foregroundMark x1="17529" y1="77160" x2="17529" y2="77160"/>
                        <a14:foregroundMark x1="17529" y1="77160" x2="17529" y2="77160"/>
                        <a14:foregroundMark x1="22701" y1="65123" x2="22701" y2="65123"/>
                        <a14:foregroundMark x1="18678" y1="67284" x2="21264" y2="85185"/>
                        <a14:foregroundMark x1="22126" y1="65741" x2="22126" y2="65741"/>
                        <a14:foregroundMark x1="37069" y1="44444" x2="37069" y2="44444"/>
                        <a14:foregroundMark x1="28736" y1="49074" x2="40805" y2="61420"/>
                        <a14:foregroundMark x1="32471" y1="47222" x2="41667" y2="44136"/>
                        <a14:foregroundMark x1="20115" y1="66049" x2="26724" y2="74383"/>
                        <a14:foregroundMark x1="17529" y1="61728" x2="16092" y2="75000"/>
                        <a14:foregroundMark x1="8046" y1="74383" x2="17241" y2="77778"/>
                        <a14:foregroundMark x1="26724" y1="73457" x2="23563" y2="73457"/>
                        <a14:foregroundMark x1="17816" y1="63272" x2="19253" y2="76235"/>
                        <a14:foregroundMark x1="23851" y1="75926" x2="26437" y2="87654"/>
                        <a14:foregroundMark x1="20115" y1="68827" x2="21264" y2="80556"/>
                        <a14:foregroundMark x1="15230" y1="67901" x2="15230" y2="74691"/>
                        <a14:foregroundMark x1="15805" y1="65741" x2="23276" y2="70062"/>
                        <a14:foregroundMark x1="18966" y1="65741" x2="21839" y2="79938"/>
                        <a14:foregroundMark x1="22701" y1="70679" x2="22701" y2="70679"/>
                        <a14:foregroundMark x1="34483" y1="49383" x2="39080" y2="64198"/>
                        <a14:foregroundMark x1="39080" y1="64198" x2="39368" y2="64506"/>
                        <a14:foregroundMark x1="37644" y1="45370" x2="45115" y2="44136"/>
                        <a14:foregroundMark x1="40230" y1="41049" x2="39655" y2="42901"/>
                        <a14:foregroundMark x1="42241" y1="42901" x2="42241" y2="42901"/>
                      </a14:backgroundRemoval>
                    </a14:imgEffect>
                  </a14:imgLayer>
                </a14:imgProps>
              </a:ext>
            </a:extLst>
          </a:blip>
          <a:stretch>
            <a:fillRect/>
          </a:stretch>
        </p:blipFill>
        <p:spPr>
          <a:xfrm>
            <a:off x="746972" y="4664406"/>
            <a:ext cx="2609545" cy="2429576"/>
          </a:xfrm>
          <a:prstGeom prst="rect">
            <a:avLst/>
          </a:prstGeom>
        </p:spPr>
      </p:pic>
    </p:spTree>
    <p:extLst>
      <p:ext uri="{BB962C8B-B14F-4D97-AF65-F5344CB8AC3E}">
        <p14:creationId xmlns:p14="http://schemas.microsoft.com/office/powerpoint/2010/main" val="27124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id="{BE55959A-1F2C-46C2-9FCD-F989F5DD87B7}"/>
              </a:ext>
            </a:extLst>
          </p:cNvPr>
          <p:cNvSpPr/>
          <p:nvPr/>
        </p:nvSpPr>
        <p:spPr>
          <a:xfrm>
            <a:off x="111641" y="2731127"/>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CÁ NHÂN</a:t>
            </a: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2631473" y="2739606"/>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N</a:t>
            </a:r>
            <a:r>
              <a:rPr lang="vi-VN" sz="2400" b="1" dirty="0">
                <a:solidFill>
                  <a:schemeClr val="tx1"/>
                </a:solidFill>
                <a:latin typeface="#9Slide03 SFU Futura_12" panose="00000400000000000000" pitchFamily="2" charset="0"/>
                <a:cs typeface="Arial" panose="020B0604020202020204" pitchFamily="34" charset="0"/>
              </a:rPr>
              <a:t>ối nguyên nhân ở cột A với ảnh hưởng ở cột B sao cho hợp lí</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769" y="3880624"/>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4587" y="3793662"/>
            <a:ext cx="544282" cy="443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DACDA7-8ED1-5822-A6AD-359197EA693E}"/>
              </a:ext>
            </a:extLst>
          </p:cNvPr>
          <p:cNvSpPr/>
          <p:nvPr/>
        </p:nvSpPr>
        <p:spPr>
          <a:xfrm>
            <a:off x="6235702" y="1260235"/>
            <a:ext cx="465383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2197259" y="104659"/>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5" name="Rectangle: Rounded Corners 7">
            <a:extLst>
              <a:ext uri="{FF2B5EF4-FFF2-40B4-BE49-F238E27FC236}">
                <a16:creationId xmlns:a16="http://schemas.microsoft.com/office/drawing/2014/main" id="{0619A4E9-D0E5-5952-6BD0-804A04CFD294}"/>
              </a:ext>
            </a:extLst>
          </p:cNvPr>
          <p:cNvSpPr/>
          <p:nvPr/>
        </p:nvSpPr>
        <p:spPr>
          <a:xfrm>
            <a:off x="2631473" y="4744695"/>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Đ</a:t>
            </a:r>
            <a:r>
              <a:rPr lang="vi-VN" sz="2400" b="1" dirty="0">
                <a:solidFill>
                  <a:schemeClr val="tx1"/>
                </a:solidFill>
                <a:latin typeface="#9Slide03 SFU Futura_12" panose="00000400000000000000" pitchFamily="2" charset="0"/>
                <a:cs typeface="Arial" panose="020B0604020202020204" pitchFamily="34" charset="0"/>
              </a:rPr>
              <a:t>ổi bài chấm chéo, mỗi </a:t>
            </a:r>
            <a:r>
              <a:rPr lang="en-US" sz="2400" b="1" dirty="0" err="1">
                <a:solidFill>
                  <a:schemeClr val="tx1"/>
                </a:solidFill>
                <a:latin typeface="#9Slide03 SFU Futura_12" panose="00000400000000000000" pitchFamily="2" charset="0"/>
                <a:cs typeface="Arial" panose="020B0604020202020204" pitchFamily="34" charset="0"/>
              </a:rPr>
              <a:t>đáp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án</a:t>
            </a:r>
            <a:r>
              <a:rPr lang="vi-VN" sz="2400" b="1" dirty="0">
                <a:solidFill>
                  <a:schemeClr val="tx1"/>
                </a:solidFill>
                <a:latin typeface="#9Slide03 SFU Futura_12" panose="00000400000000000000" pitchFamily="2" charset="0"/>
                <a:cs typeface="Arial" panose="020B0604020202020204" pitchFamily="34" charset="0"/>
              </a:rPr>
              <a:t>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6" name="Rectangle: Rounded Corners 7">
            <a:extLst>
              <a:ext uri="{FF2B5EF4-FFF2-40B4-BE49-F238E27FC236}">
                <a16:creationId xmlns:a16="http://schemas.microsoft.com/office/drawing/2014/main" id="{750F291A-A290-4416-7435-E2CC536B6C48}"/>
              </a:ext>
            </a:extLst>
          </p:cNvPr>
          <p:cNvSpPr/>
          <p:nvPr/>
        </p:nvSpPr>
        <p:spPr>
          <a:xfrm>
            <a:off x="111642" y="4744695"/>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51574" y="-295902"/>
            <a:ext cx="3732322" cy="3195038"/>
          </a:xfrm>
          <a:prstGeom prst="rect">
            <a:avLst/>
          </a:prstGeom>
        </p:spPr>
      </p:pic>
      <p:pic>
        <p:nvPicPr>
          <p:cNvPr id="8" name="Picture 7">
            <a:extLst>
              <a:ext uri="{FF2B5EF4-FFF2-40B4-BE49-F238E27FC236}">
                <a16:creationId xmlns:a16="http://schemas.microsoft.com/office/drawing/2014/main" id="{0C8E5423-B3FD-3130-668F-1E1EDC7AA1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6345355" y="2792859"/>
            <a:ext cx="4923759" cy="3129817"/>
          </a:xfrm>
          <a:prstGeom prst="rect">
            <a:avLst/>
          </a:prstGeom>
        </p:spPr>
      </p:pic>
      <p:pic>
        <p:nvPicPr>
          <p:cNvPr id="10" name="Picture 2" descr="Copyediting | AnnaProofing">
            <a:extLst>
              <a:ext uri="{FF2B5EF4-FFF2-40B4-BE49-F238E27FC236}">
                <a16:creationId xmlns:a16="http://schemas.microsoft.com/office/drawing/2014/main" id="{0FA99B72-5EFE-D27F-56F2-DCAC02E4A4C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562621" y="967609"/>
            <a:ext cx="703837" cy="76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P spid="2" grpId="0"/>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2231579"/>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FDACDA7-8ED1-5822-A6AD-359197EA693E}"/>
              </a:ext>
            </a:extLst>
          </p:cNvPr>
          <p:cNvSpPr/>
          <p:nvPr/>
        </p:nvSpPr>
        <p:spPr>
          <a:xfrm>
            <a:off x="3085789" y="1209419"/>
            <a:ext cx="465383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2424822" y="102992"/>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67008" y="13528"/>
            <a:ext cx="2818781" cy="2413004"/>
          </a:xfrm>
          <a:prstGeom prst="rect">
            <a:avLst/>
          </a:prstGeom>
        </p:spPr>
      </p:pic>
      <p:pic>
        <p:nvPicPr>
          <p:cNvPr id="8" name="Picture 7">
            <a:extLst>
              <a:ext uri="{FF2B5EF4-FFF2-40B4-BE49-F238E27FC236}">
                <a16:creationId xmlns:a16="http://schemas.microsoft.com/office/drawing/2014/main" id="{0C8E5423-B3FD-3130-668F-1E1EDC7AA1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8421860" y="0"/>
            <a:ext cx="3564197" cy="2265603"/>
          </a:xfrm>
          <a:prstGeom prst="rect">
            <a:avLst/>
          </a:prstGeom>
        </p:spPr>
      </p:pic>
      <p:graphicFrame>
        <p:nvGraphicFramePr>
          <p:cNvPr id="3" name="Table 2">
            <a:extLst>
              <a:ext uri="{FF2B5EF4-FFF2-40B4-BE49-F238E27FC236}">
                <a16:creationId xmlns:a16="http://schemas.microsoft.com/office/drawing/2014/main" id="{E5F4931D-3BAE-1CCB-B7CA-6CCAECB5EB02}"/>
              </a:ext>
            </a:extLst>
          </p:cNvPr>
          <p:cNvGraphicFramePr>
            <a:graphicFrameLocks noGrp="1"/>
          </p:cNvGraphicFramePr>
          <p:nvPr>
            <p:extLst>
              <p:ext uri="{D42A27DB-BD31-4B8C-83A1-F6EECF244321}">
                <p14:modId xmlns:p14="http://schemas.microsoft.com/office/powerpoint/2010/main" val="3698079205"/>
              </p:ext>
            </p:extLst>
          </p:nvPr>
        </p:nvGraphicFramePr>
        <p:xfrm>
          <a:off x="442331" y="2373135"/>
          <a:ext cx="11307337" cy="4362323"/>
        </p:xfrm>
        <a:graphic>
          <a:graphicData uri="http://schemas.openxmlformats.org/drawingml/2006/table">
            <a:tbl>
              <a:tblPr firstRow="1" firstCol="1" bandRow="1">
                <a:tableStyleId>{616DA210-FB5B-4158-B5E0-FEB733F419BA}</a:tableStyleId>
              </a:tblPr>
              <a:tblGrid>
                <a:gridCol w="4906537">
                  <a:extLst>
                    <a:ext uri="{9D8B030D-6E8A-4147-A177-3AD203B41FA5}">
                      <a16:colId xmlns:a16="http://schemas.microsoft.com/office/drawing/2014/main" val="3800764303"/>
                    </a:ext>
                  </a:extLst>
                </a:gridCol>
                <a:gridCol w="1427356">
                  <a:extLst>
                    <a:ext uri="{9D8B030D-6E8A-4147-A177-3AD203B41FA5}">
                      <a16:colId xmlns:a16="http://schemas.microsoft.com/office/drawing/2014/main" val="1261863322"/>
                    </a:ext>
                  </a:extLst>
                </a:gridCol>
                <a:gridCol w="4973444">
                  <a:extLst>
                    <a:ext uri="{9D8B030D-6E8A-4147-A177-3AD203B41FA5}">
                      <a16:colId xmlns:a16="http://schemas.microsoft.com/office/drawing/2014/main" val="1340680513"/>
                    </a:ext>
                  </a:extLst>
                </a:gridCol>
              </a:tblGrid>
              <a:tr h="0">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A</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NỐI</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B</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86006599"/>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1. </a:t>
                      </a:r>
                      <a:r>
                        <a:rPr lang="en-US" sz="2200" dirty="0" err="1">
                          <a:effectLst/>
                          <a:latin typeface="#9Slide03 SFU Futura_12" panose="020B0604020202020204" charset="0"/>
                        </a:rPr>
                        <a:t>Các</a:t>
                      </a:r>
                      <a:r>
                        <a:rPr lang="en-US" sz="2200" dirty="0">
                          <a:effectLst/>
                          <a:latin typeface="#9Slide03 SFU Futura_12" panose="020B0604020202020204" charset="0"/>
                        </a:rPr>
                        <a:t> </a:t>
                      </a:r>
                      <a:r>
                        <a:rPr lang="en-US" sz="2200" dirty="0" err="1">
                          <a:effectLst/>
                          <a:latin typeface="#9Slide03 SFU Futura_12" panose="020B0604020202020204" charset="0"/>
                        </a:rPr>
                        <a:t>khối</a:t>
                      </a:r>
                      <a:r>
                        <a:rPr lang="en-US" sz="2200" dirty="0">
                          <a:effectLst/>
                          <a:latin typeface="#9Slide03 SFU Futura_12" panose="020B0604020202020204" charset="0"/>
                        </a:rPr>
                        <a:t> </a:t>
                      </a:r>
                      <a:r>
                        <a:rPr lang="en-US" sz="2200" dirty="0" err="1">
                          <a:effectLst/>
                          <a:latin typeface="#9Slide03 SFU Futura_12" panose="020B0604020202020204" charset="0"/>
                        </a:rPr>
                        <a:t>khí</a:t>
                      </a:r>
                      <a:r>
                        <a:rPr lang="en-US" sz="2200" dirty="0">
                          <a:effectLst/>
                          <a:latin typeface="#9Slide03 SFU Futura_12" panose="020B0604020202020204" charset="0"/>
                        </a:rPr>
                        <a:t> di </a:t>
                      </a:r>
                      <a:r>
                        <a:rPr lang="en-US" sz="2200" dirty="0" err="1">
                          <a:effectLst/>
                          <a:latin typeface="#9Slide03 SFU Futura_12" panose="020B0604020202020204" charset="0"/>
                        </a:rPr>
                        <a:t>chuyển</a:t>
                      </a:r>
                      <a:r>
                        <a:rPr lang="en-US" sz="2200" dirty="0">
                          <a:effectLst/>
                          <a:latin typeface="#9Slide03 SFU Futura_12" panose="020B0604020202020204" charset="0"/>
                        </a:rPr>
                        <a:t> qua </a:t>
                      </a:r>
                      <a:r>
                        <a:rPr lang="en-US" sz="2200" dirty="0" err="1">
                          <a:effectLst/>
                          <a:latin typeface="#9Slide03 SFU Futura_12" panose="020B0604020202020204" charset="0"/>
                        </a:rPr>
                        <a:t>biển</a:t>
                      </a:r>
                      <a:r>
                        <a:rPr lang="en-US" sz="2200" dirty="0">
                          <a:effectLst/>
                          <a:latin typeface="#9Slide03 SFU Futura_12" panose="020B0604020202020204" charset="0"/>
                        </a:rPr>
                        <a:t> + </a:t>
                      </a:r>
                      <a:r>
                        <a:rPr lang="en-US" sz="2200" dirty="0" err="1">
                          <a:effectLst/>
                          <a:latin typeface="#9Slide03 SFU Futura_12" panose="020B0604020202020204" charset="0"/>
                        </a:rPr>
                        <a:t>biển</a:t>
                      </a:r>
                      <a:r>
                        <a:rPr lang="en-US" sz="2200" dirty="0">
                          <a:effectLst/>
                          <a:latin typeface="#9Slide03 SFU Futura_12" panose="020B0604020202020204" charset="0"/>
                        </a:rPr>
                        <a:t> </a:t>
                      </a:r>
                      <a:r>
                        <a:rPr lang="en-US" sz="2200" dirty="0" err="1">
                          <a:effectLst/>
                          <a:latin typeface="#9Slide03 SFU Futura_12" panose="020B0604020202020204" charset="0"/>
                        </a:rPr>
                        <a:t>Đông</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a.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xanh</a:t>
                      </a:r>
                      <a:r>
                        <a:rPr lang="en-US" sz="2200" dirty="0">
                          <a:effectLst/>
                          <a:latin typeface="#9Slide03 SFU Futura_12" panose="020B0604020202020204" charset="0"/>
                        </a:rPr>
                        <a:t> </a:t>
                      </a:r>
                      <a:r>
                        <a:rPr lang="en-US" sz="2200" dirty="0" err="1">
                          <a:effectLst/>
                          <a:latin typeface="#9Slide03 SFU Futura_12" panose="020B0604020202020204" charset="0"/>
                        </a:rPr>
                        <a:t>tốt</a:t>
                      </a:r>
                      <a:r>
                        <a:rPr lang="en-US" sz="2200" dirty="0">
                          <a:effectLst/>
                          <a:latin typeface="#9Slide03 SFU Futura_12" panose="020B0604020202020204" charset="0"/>
                        </a:rPr>
                        <a:t>, </a:t>
                      </a:r>
                      <a:r>
                        <a:rPr lang="en-US" sz="2200" dirty="0" err="1">
                          <a:effectLst/>
                          <a:latin typeface="#9Slide03 SFU Futura_12" panose="020B0604020202020204" charset="0"/>
                        </a:rPr>
                        <a:t>giàu</a:t>
                      </a:r>
                      <a:r>
                        <a:rPr lang="en-US" sz="2200" dirty="0">
                          <a:effectLst/>
                          <a:latin typeface="#9Slide03 SFU Futura_12" panose="020B0604020202020204" charset="0"/>
                        </a:rPr>
                        <a:t> </a:t>
                      </a:r>
                      <a:r>
                        <a:rPr lang="en-US" sz="2200" dirty="0" err="1">
                          <a:effectLst/>
                          <a:latin typeface="#9Slide03 SFU Futura_12" panose="020B0604020202020204" charset="0"/>
                        </a:rPr>
                        <a:t>sức</a:t>
                      </a:r>
                      <a:r>
                        <a:rPr lang="en-US" sz="2200" dirty="0">
                          <a:effectLst/>
                          <a:latin typeface="#9Slide03 SFU Futura_12" panose="020B0604020202020204" charset="0"/>
                        </a:rPr>
                        <a:t> </a:t>
                      </a:r>
                      <a:r>
                        <a:rPr lang="en-US" sz="2200" dirty="0" err="1">
                          <a:effectLst/>
                          <a:latin typeface="#9Slide03 SFU Futura_12" panose="020B0604020202020204" charset="0"/>
                        </a:rPr>
                        <a:t>sống</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695467014"/>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2. </a:t>
                      </a:r>
                      <a:r>
                        <a:rPr lang="en-US" sz="2200" dirty="0" err="1">
                          <a:effectLst/>
                          <a:latin typeface="#9Slide03 SFU Futura_12" panose="020B0604020202020204" charset="0"/>
                        </a:rPr>
                        <a:t>Nằm</a:t>
                      </a:r>
                      <a:r>
                        <a:rPr lang="en-US" sz="2200" dirty="0">
                          <a:effectLst/>
                          <a:latin typeface="#9Slide03 SFU Futura_12" panose="020B0604020202020204" charset="0"/>
                        </a:rPr>
                        <a:t> ở </a:t>
                      </a:r>
                      <a:r>
                        <a:rPr lang="en-US" sz="2200" dirty="0" err="1">
                          <a:effectLst/>
                          <a:latin typeface="#9Slide03 SFU Futura_12" panose="020B0604020202020204" charset="0"/>
                        </a:rPr>
                        <a:t>nơi</a:t>
                      </a:r>
                      <a:r>
                        <a:rPr lang="en-US" sz="2200" dirty="0">
                          <a:effectLst/>
                          <a:latin typeface="#9Slide03 SFU Futura_12" panose="020B0604020202020204" charset="0"/>
                        </a:rPr>
                        <a:t> </a:t>
                      </a:r>
                      <a:r>
                        <a:rPr lang="en-US" sz="2200" dirty="0" err="1">
                          <a:effectLst/>
                          <a:latin typeface="#9Slide03 SFU Futura_12" panose="020B0604020202020204" charset="0"/>
                        </a:rPr>
                        <a:t>giao</a:t>
                      </a:r>
                      <a:r>
                        <a:rPr lang="en-US" sz="2200" dirty="0">
                          <a:effectLst/>
                          <a:latin typeface="#9Slide03 SFU Futura_12" panose="020B0604020202020204" charset="0"/>
                        </a:rPr>
                        <a:t> </a:t>
                      </a:r>
                      <a:r>
                        <a:rPr lang="en-US" sz="2200" dirty="0" err="1">
                          <a:effectLst/>
                          <a:latin typeface="#9Slide03 SFU Futura_12" panose="020B0604020202020204" charset="0"/>
                        </a:rPr>
                        <a:t>thoa</a:t>
                      </a:r>
                      <a:r>
                        <a:rPr lang="en-US" sz="2200" dirty="0">
                          <a:effectLst/>
                          <a:latin typeface="#9Slide03 SFU Futura_12" panose="020B0604020202020204" charset="0"/>
                        </a:rPr>
                        <a:t> </a:t>
                      </a:r>
                      <a:r>
                        <a:rPr lang="en-US" sz="2200" dirty="0" err="1">
                          <a:effectLst/>
                          <a:latin typeface="#9Slide03 SFU Futura_12" panose="020B0604020202020204" charset="0"/>
                        </a:rPr>
                        <a:t>của</a:t>
                      </a:r>
                      <a:r>
                        <a:rPr lang="en-US" sz="2200" dirty="0">
                          <a:effectLst/>
                          <a:latin typeface="#9Slide03 SFU Futura_12" panose="020B0604020202020204" charset="0"/>
                        </a:rPr>
                        <a:t> 2 </a:t>
                      </a:r>
                      <a:r>
                        <a:rPr lang="en-US" sz="2200" dirty="0" err="1">
                          <a:effectLst/>
                          <a:latin typeface="#9Slide03 SFU Futura_12" panose="020B0604020202020204" charset="0"/>
                        </a:rPr>
                        <a:t>vành</a:t>
                      </a:r>
                      <a:r>
                        <a:rPr lang="en-US" sz="2200" dirty="0">
                          <a:effectLst/>
                          <a:latin typeface="#9Slide03 SFU Futura_12" panose="020B0604020202020204" charset="0"/>
                        </a:rPr>
                        <a:t> </a:t>
                      </a:r>
                      <a:r>
                        <a:rPr lang="en-US" sz="2200" dirty="0" err="1">
                          <a:effectLst/>
                          <a:latin typeface="#9Slide03 SFU Futura_12" panose="020B0604020202020204" charset="0"/>
                        </a:rPr>
                        <a:t>đai</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khoáng</a:t>
                      </a:r>
                      <a:r>
                        <a:rPr lang="en-US" sz="2200" dirty="0">
                          <a:effectLst/>
                          <a:latin typeface="#9Slide03 SFU Futura_12" panose="020B0604020202020204" charset="0"/>
                        </a:rPr>
                        <a:t> </a:t>
                      </a:r>
                      <a:r>
                        <a:rPr lang="en-US" sz="2200" dirty="0" err="1">
                          <a:effectLst/>
                          <a:latin typeface="#9Slide03 SFU Futura_12" panose="020B0604020202020204" charset="0"/>
                        </a:rPr>
                        <a:t>lớn</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b. </a:t>
                      </a:r>
                      <a:r>
                        <a:rPr lang="en-US" sz="2200" dirty="0" err="1">
                          <a:effectLst/>
                          <a:latin typeface="#9Slide03 SFU Futura_12" panose="020B0604020202020204" charset="0"/>
                        </a:rPr>
                        <a:t>Tổng</a:t>
                      </a:r>
                      <a:r>
                        <a:rPr lang="en-US" sz="2200" dirty="0">
                          <a:effectLst/>
                          <a:latin typeface="#9Slide03 SFU Futura_12" panose="020B0604020202020204" charset="0"/>
                        </a:rPr>
                        <a:t> </a:t>
                      </a:r>
                      <a:r>
                        <a:rPr lang="en-US" sz="2200" dirty="0" err="1">
                          <a:effectLst/>
                          <a:latin typeface="#9Slide03 SFU Futura_12" panose="020B0604020202020204" charset="0"/>
                        </a:rPr>
                        <a:t>bức</a:t>
                      </a:r>
                      <a:r>
                        <a:rPr lang="en-US" sz="2200" dirty="0">
                          <a:effectLst/>
                          <a:latin typeface="#9Slide03 SFU Futura_12" panose="020B0604020202020204" charset="0"/>
                        </a:rPr>
                        <a:t> </a:t>
                      </a:r>
                      <a:r>
                        <a:rPr lang="en-US" sz="2200" dirty="0" err="1">
                          <a:effectLst/>
                          <a:latin typeface="#9Slide03 SFU Futura_12" panose="020B0604020202020204" charset="0"/>
                        </a:rPr>
                        <a:t>xạ</a:t>
                      </a:r>
                      <a:r>
                        <a:rPr lang="en-US" sz="2200" dirty="0">
                          <a:effectLst/>
                          <a:latin typeface="#9Slide03 SFU Futura_12" panose="020B0604020202020204" charset="0"/>
                        </a:rPr>
                        <a:t> </a:t>
                      </a:r>
                      <a:r>
                        <a:rPr lang="en-US" sz="2200" dirty="0" err="1">
                          <a:effectLst/>
                          <a:latin typeface="#9Slide03 SFU Futura_12" panose="020B0604020202020204" charset="0"/>
                        </a:rPr>
                        <a:t>hàng</a:t>
                      </a:r>
                      <a:r>
                        <a:rPr lang="en-US" sz="2200" dirty="0">
                          <a:effectLst/>
                          <a:latin typeface="#9Slide03 SFU Futura_12" panose="020B0604020202020204" charset="0"/>
                        </a:rPr>
                        <a:t> </a:t>
                      </a:r>
                      <a:r>
                        <a:rPr lang="en-US" sz="2200" dirty="0" err="1">
                          <a:effectLst/>
                          <a:latin typeface="#9Slide03 SFU Futura_12" panose="020B0604020202020204" charset="0"/>
                        </a:rPr>
                        <a:t>năm</a:t>
                      </a:r>
                      <a:r>
                        <a:rPr lang="en-US" sz="2200" dirty="0">
                          <a:effectLst/>
                          <a:latin typeface="#9Slide03 SFU Futura_12" panose="020B0604020202020204" charset="0"/>
                        </a:rPr>
                        <a:t> </a:t>
                      </a:r>
                      <a:r>
                        <a:rPr lang="en-US" sz="2200" dirty="0" err="1">
                          <a:effectLst/>
                          <a:latin typeface="#9Slide03 SFU Futura_12" panose="020B0604020202020204" charset="0"/>
                        </a:rPr>
                        <a:t>lớn</a:t>
                      </a:r>
                      <a:r>
                        <a:rPr lang="en-US" sz="2200" dirty="0">
                          <a:effectLst/>
                          <a:latin typeface="#9Slide03 SFU Futura_12" panose="020B0604020202020204" charset="0"/>
                        </a:rPr>
                        <a:t>, </a:t>
                      </a:r>
                      <a:r>
                        <a:rPr lang="en-US" sz="2200" dirty="0" err="1">
                          <a:effectLst/>
                          <a:latin typeface="#9Slide03 SFU Futura_12" panose="020B0604020202020204" charset="0"/>
                        </a:rPr>
                        <a:t>cán</a:t>
                      </a:r>
                      <a:r>
                        <a:rPr lang="en-US" sz="2200" dirty="0">
                          <a:effectLst/>
                          <a:latin typeface="#9Slide03 SFU Futura_12" panose="020B0604020202020204" charset="0"/>
                        </a:rPr>
                        <a:t> </a:t>
                      </a:r>
                      <a:r>
                        <a:rPr lang="en-US" sz="2200" dirty="0" err="1">
                          <a:effectLst/>
                          <a:latin typeface="#9Slide03 SFU Futura_12" panose="020B0604020202020204" charset="0"/>
                        </a:rPr>
                        <a:t>cân</a:t>
                      </a:r>
                      <a:r>
                        <a:rPr lang="en-US" sz="2200" dirty="0">
                          <a:effectLst/>
                          <a:latin typeface="#9Slide03 SFU Futura_12" panose="020B0604020202020204" charset="0"/>
                        </a:rPr>
                        <a:t> </a:t>
                      </a:r>
                      <a:r>
                        <a:rPr lang="en-US" sz="2200" dirty="0" err="1">
                          <a:effectLst/>
                          <a:latin typeface="#9Slide03 SFU Futura_12" panose="020B0604020202020204" charset="0"/>
                        </a:rPr>
                        <a:t>bức</a:t>
                      </a:r>
                      <a:r>
                        <a:rPr lang="en-US" sz="2200" dirty="0">
                          <a:effectLst/>
                          <a:latin typeface="#9Slide03 SFU Futura_12" panose="020B0604020202020204" charset="0"/>
                        </a:rPr>
                        <a:t> </a:t>
                      </a:r>
                      <a:r>
                        <a:rPr lang="en-US" sz="2200" dirty="0" err="1">
                          <a:effectLst/>
                          <a:latin typeface="#9Slide03 SFU Futura_12" panose="020B0604020202020204" charset="0"/>
                        </a:rPr>
                        <a:t>xạ</a:t>
                      </a:r>
                      <a:r>
                        <a:rPr lang="en-US" sz="2200" dirty="0">
                          <a:effectLst/>
                          <a:latin typeface="#9Slide03 SFU Futura_12" panose="020B0604020202020204" charset="0"/>
                        </a:rPr>
                        <a:t> </a:t>
                      </a:r>
                      <a:r>
                        <a:rPr lang="en-US" sz="2200" dirty="0" err="1">
                          <a:effectLst/>
                          <a:latin typeface="#9Slide03 SFU Futura_12" panose="020B0604020202020204" charset="0"/>
                        </a:rPr>
                        <a:t>luôn</a:t>
                      </a:r>
                      <a:r>
                        <a:rPr lang="en-US" sz="2200" dirty="0">
                          <a:effectLst/>
                          <a:latin typeface="#9Slide03 SFU Futura_12" panose="020B0604020202020204" charset="0"/>
                        </a:rPr>
                        <a:t> </a:t>
                      </a:r>
                      <a:r>
                        <a:rPr lang="en-US" sz="2200" dirty="0" err="1">
                          <a:effectLst/>
                          <a:latin typeface="#9Slide03 SFU Futura_12" panose="020B0604020202020204" charset="0"/>
                        </a:rPr>
                        <a:t>dương</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159554876"/>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3.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trong</a:t>
                      </a:r>
                      <a:r>
                        <a:rPr lang="en-US" sz="2200" dirty="0">
                          <a:effectLst/>
                          <a:latin typeface="#9Slide03 SFU Futura_12" panose="020B0604020202020204" charset="0"/>
                        </a:rPr>
                        <a:t> </a:t>
                      </a:r>
                      <a:r>
                        <a:rPr lang="en-US" sz="2200" dirty="0" err="1">
                          <a:effectLst/>
                          <a:latin typeface="#9Slide03 SFU Futura_12" panose="020B0604020202020204" charset="0"/>
                        </a:rPr>
                        <a:t>nội</a:t>
                      </a:r>
                      <a:r>
                        <a:rPr lang="en-US" sz="2200" dirty="0">
                          <a:effectLst/>
                          <a:latin typeface="#9Slide03 SFU Futura_12" panose="020B0604020202020204" charset="0"/>
                        </a:rPr>
                        <a:t> </a:t>
                      </a:r>
                      <a:r>
                        <a:rPr lang="en-US" sz="2200" dirty="0" err="1">
                          <a:effectLst/>
                          <a:latin typeface="#9Slide03 SFU Futura_12" panose="020B0604020202020204" charset="0"/>
                        </a:rPr>
                        <a:t>chí</a:t>
                      </a:r>
                      <a:r>
                        <a:rPr lang="en-US" sz="2200" dirty="0">
                          <a:effectLst/>
                          <a:latin typeface="#9Slide03 SFU Futura_12" panose="020B0604020202020204" charset="0"/>
                        </a:rPr>
                        <a:t> </a:t>
                      </a:r>
                      <a:r>
                        <a:rPr lang="en-US" sz="2200" dirty="0" err="1">
                          <a:effectLst/>
                          <a:latin typeface="#9Slide03 SFU Futura_12" panose="020B0604020202020204" charset="0"/>
                        </a:rPr>
                        <a:t>tuyến</a:t>
                      </a:r>
                      <a:r>
                        <a:rPr lang="en-US" sz="2200" dirty="0">
                          <a:effectLst/>
                          <a:latin typeface="#9Slide03 SFU Futura_12" panose="020B0604020202020204" charset="0"/>
                        </a:rPr>
                        <a:t> </a:t>
                      </a:r>
                      <a:r>
                        <a:rPr lang="en-US" sz="2200" dirty="0" err="1">
                          <a:effectLst/>
                          <a:latin typeface="#9Slide03 SFU Futura_12" panose="020B0604020202020204" charset="0"/>
                        </a:rPr>
                        <a:t>bán</a:t>
                      </a:r>
                      <a:r>
                        <a:rPr lang="en-US" sz="2200" dirty="0">
                          <a:effectLst/>
                          <a:latin typeface="#9Slide03 SFU Futura_12" panose="020B0604020202020204" charset="0"/>
                        </a:rPr>
                        <a:t> </a:t>
                      </a:r>
                      <a:r>
                        <a:rPr lang="en-US" sz="2200" dirty="0" err="1">
                          <a:effectLst/>
                          <a:latin typeface="#9Slide03 SFU Futura_12" panose="020B0604020202020204" charset="0"/>
                        </a:rPr>
                        <a:t>cầu</a:t>
                      </a:r>
                      <a:r>
                        <a:rPr lang="en-US" sz="2200" dirty="0">
                          <a:effectLst/>
                          <a:latin typeface="#9Slide03 SFU Futura_12" panose="020B0604020202020204" charset="0"/>
                        </a:rPr>
                        <a:t> </a:t>
                      </a:r>
                      <a:r>
                        <a:rPr lang="en-US" sz="2200" dirty="0" err="1">
                          <a:effectLst/>
                          <a:latin typeface="#9Slide03 SFU Futura_12" panose="020B0604020202020204" charset="0"/>
                        </a:rPr>
                        <a:t>Bắc</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9Slide03 SFU Futura_12" panose="020B0604020202020204" charset="0"/>
                        </a:rPr>
                        <a:t>c. </a:t>
                      </a:r>
                      <a:r>
                        <a:rPr lang="en-US" sz="2200" dirty="0" err="1">
                          <a:effectLst/>
                          <a:latin typeface="#9Slide03 SFU Futura_12" panose="020B0604020202020204" charset="0"/>
                        </a:rPr>
                        <a:t>Tài</a:t>
                      </a:r>
                      <a:r>
                        <a:rPr lang="en-US" sz="2200" dirty="0">
                          <a:effectLst/>
                          <a:latin typeface="#9Slide03 SFU Futura_12" panose="020B0604020202020204" charset="0"/>
                        </a:rPr>
                        <a:t> </a:t>
                      </a:r>
                      <a:r>
                        <a:rPr lang="en-US" sz="2200" dirty="0" err="1">
                          <a:effectLst/>
                          <a:latin typeface="#9Slide03 SFU Futura_12" panose="020B0604020202020204" charset="0"/>
                        </a:rPr>
                        <a:t>nguyên</a:t>
                      </a:r>
                      <a:r>
                        <a:rPr lang="en-US" sz="2200" dirty="0">
                          <a:effectLst/>
                          <a:latin typeface="#9Slide03 SFU Futura_12" panose="020B0604020202020204" charset="0"/>
                        </a:rPr>
                        <a:t> </a:t>
                      </a:r>
                      <a:r>
                        <a:rPr lang="en-US" sz="2200" dirty="0" err="1">
                          <a:effectLst/>
                          <a:latin typeface="#9Slide03 SFU Futura_12" panose="020B0604020202020204" charset="0"/>
                        </a:rPr>
                        <a:t>khoáng</a:t>
                      </a:r>
                      <a:r>
                        <a:rPr lang="en-US" sz="2200" dirty="0">
                          <a:effectLst/>
                          <a:latin typeface="#9Slide03 SFU Futura_12" panose="020B0604020202020204" charset="0"/>
                        </a:rPr>
                        <a:t> </a:t>
                      </a:r>
                      <a:r>
                        <a:rPr lang="en-US" sz="2200" dirty="0" err="1">
                          <a:effectLst/>
                          <a:latin typeface="#9Slide03 SFU Futura_12" panose="020B0604020202020204" charset="0"/>
                        </a:rPr>
                        <a:t>sản</a:t>
                      </a:r>
                      <a:r>
                        <a:rPr lang="en-US" sz="2200" dirty="0">
                          <a:effectLst/>
                          <a:latin typeface="#9Slide03 SFU Futura_12" panose="020B0604020202020204" charset="0"/>
                        </a:rPr>
                        <a:t> </a:t>
                      </a:r>
                      <a:r>
                        <a:rPr lang="en-US" sz="2200" dirty="0" err="1">
                          <a:effectLst/>
                          <a:latin typeface="#9Slide03 SFU Futura_12" panose="020B0604020202020204" charset="0"/>
                        </a:rPr>
                        <a:t>phong</a:t>
                      </a:r>
                      <a:r>
                        <a:rPr lang="en-US" sz="2200" dirty="0">
                          <a:effectLst/>
                          <a:latin typeface="#9Slide03 SFU Futura_12" panose="020B0604020202020204" charset="0"/>
                        </a:rPr>
                        <a:t> </a:t>
                      </a:r>
                      <a:r>
                        <a:rPr lang="en-US" sz="2200" dirty="0" err="1">
                          <a:effectLst/>
                          <a:latin typeface="#9Slide03 SFU Futura_12" panose="020B0604020202020204" charset="0"/>
                        </a:rPr>
                        <a:t>phú</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057715912"/>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4.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trong</a:t>
                      </a:r>
                      <a:r>
                        <a:rPr lang="en-US" sz="2200" dirty="0">
                          <a:effectLst/>
                          <a:latin typeface="#9Slide03 SFU Futura_12" panose="020B0604020202020204" charset="0"/>
                        </a:rPr>
                        <a:t> </a:t>
                      </a:r>
                      <a:r>
                        <a:rPr lang="en-US" sz="2200" dirty="0" err="1">
                          <a:effectLst/>
                          <a:latin typeface="#9Slide03 SFU Futura_12" panose="020B0604020202020204" charset="0"/>
                        </a:rPr>
                        <a:t>khu</a:t>
                      </a:r>
                      <a:r>
                        <a:rPr lang="en-US" sz="2200" dirty="0">
                          <a:effectLst/>
                          <a:latin typeface="#9Slide03 SFU Futura_12" panose="020B0604020202020204" charset="0"/>
                        </a:rPr>
                        <a:t> </a:t>
                      </a:r>
                      <a:r>
                        <a:rPr lang="en-US" sz="2200" dirty="0" err="1">
                          <a:effectLst/>
                          <a:latin typeface="#9Slide03 SFU Futura_12" panose="020B0604020202020204" charset="0"/>
                        </a:rPr>
                        <a:t>vực</a:t>
                      </a:r>
                      <a:r>
                        <a:rPr lang="en-US" sz="2200" dirty="0">
                          <a:effectLst/>
                          <a:latin typeface="#9Slide03 SFU Futura_12" panose="020B0604020202020204" charset="0"/>
                        </a:rPr>
                        <a:t> </a:t>
                      </a:r>
                      <a:r>
                        <a:rPr lang="en-US" sz="2200" dirty="0" err="1">
                          <a:effectLst/>
                          <a:latin typeface="#9Slide03 SFU Futura_12" panose="020B0604020202020204" charset="0"/>
                        </a:rPr>
                        <a:t>chịu</a:t>
                      </a:r>
                      <a:r>
                        <a:rPr lang="en-US" sz="2200" dirty="0">
                          <a:effectLst/>
                          <a:latin typeface="#9Slide03 SFU Futura_12" panose="020B0604020202020204" charset="0"/>
                        </a:rPr>
                        <a:t> </a:t>
                      </a:r>
                      <a:r>
                        <a:rPr lang="en-US" sz="2200" dirty="0" err="1">
                          <a:effectLst/>
                          <a:latin typeface="#9Slide03 SFU Futura_12" panose="020B0604020202020204" charset="0"/>
                        </a:rPr>
                        <a:t>ảnh</a:t>
                      </a:r>
                      <a:r>
                        <a:rPr lang="en-US" sz="2200" dirty="0">
                          <a:effectLst/>
                          <a:latin typeface="#9Slide03 SFU Futura_12" panose="020B0604020202020204" charset="0"/>
                        </a:rPr>
                        <a:t> </a:t>
                      </a:r>
                      <a:r>
                        <a:rPr lang="en-US" sz="2200" dirty="0" err="1">
                          <a:effectLst/>
                          <a:latin typeface="#9Slide03 SFU Futura_12" panose="020B0604020202020204" charset="0"/>
                        </a:rPr>
                        <a:t>hưởng</a:t>
                      </a:r>
                      <a:r>
                        <a:rPr lang="en-US" sz="2200" dirty="0">
                          <a:effectLst/>
                          <a:latin typeface="#9Slide03 SFU Futura_12" panose="020B0604020202020204" charset="0"/>
                        </a:rPr>
                        <a:t> </a:t>
                      </a:r>
                      <a:r>
                        <a:rPr lang="en-US" sz="2200" dirty="0" err="1">
                          <a:effectLst/>
                          <a:latin typeface="#9Slide03 SFU Futura_12" panose="020B0604020202020204" charset="0"/>
                        </a:rPr>
                        <a:t>gió</a:t>
                      </a:r>
                      <a:r>
                        <a:rPr lang="en-US" sz="2200" dirty="0">
                          <a:effectLst/>
                          <a:latin typeface="#9Slide03 SFU Futura_12" panose="020B0604020202020204" charset="0"/>
                        </a:rPr>
                        <a:t> </a:t>
                      </a:r>
                      <a:r>
                        <a:rPr lang="en-US" sz="2200" dirty="0" err="1">
                          <a:effectLst/>
                          <a:latin typeface="#9Slide03 SFU Futura_12" panose="020B0604020202020204" charset="0"/>
                        </a:rPr>
                        <a:t>mùa</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err="1">
                          <a:effectLst/>
                          <a:latin typeface="#9Slide03 SFU Futura_12" panose="020B0604020202020204" charset="0"/>
                        </a:rPr>
                        <a:t>d.Khí</a:t>
                      </a:r>
                      <a:r>
                        <a:rPr lang="en-US" sz="2200" dirty="0">
                          <a:effectLst/>
                          <a:latin typeface="#9Slide03 SFU Futura_12" panose="020B0604020202020204" charset="0"/>
                        </a:rPr>
                        <a:t> </a:t>
                      </a:r>
                      <a:r>
                        <a:rPr lang="en-US" sz="2200" dirty="0" err="1">
                          <a:effectLst/>
                          <a:latin typeface="#9Slide03 SFU Futura_12" panose="020B0604020202020204" charset="0"/>
                        </a:rPr>
                        <a:t>hậu</a:t>
                      </a:r>
                      <a:r>
                        <a:rPr lang="en-US" sz="2200" dirty="0">
                          <a:effectLst/>
                          <a:latin typeface="#9Slide03 SFU Futura_12" panose="020B0604020202020204" charset="0"/>
                        </a:rPr>
                        <a:t> </a:t>
                      </a:r>
                      <a:r>
                        <a:rPr lang="en-US" sz="2200" dirty="0" err="1">
                          <a:effectLst/>
                          <a:latin typeface="#9Slide03 SFU Futura_12" panose="020B0604020202020204" charset="0"/>
                        </a:rPr>
                        <a:t>có</a:t>
                      </a:r>
                      <a:r>
                        <a:rPr lang="en-US" sz="2200" dirty="0">
                          <a:effectLst/>
                          <a:latin typeface="#9Slide03 SFU Futura_12" panose="020B0604020202020204" charset="0"/>
                        </a:rPr>
                        <a:t> 2 </a:t>
                      </a:r>
                      <a:r>
                        <a:rPr lang="en-US" sz="2200" dirty="0" err="1">
                          <a:effectLst/>
                          <a:latin typeface="#9Slide03 SFU Futura_12" panose="020B0604020202020204" charset="0"/>
                        </a:rPr>
                        <a:t>mùa</a:t>
                      </a:r>
                      <a:r>
                        <a:rPr lang="en-US" sz="2200" dirty="0">
                          <a:effectLst/>
                          <a:latin typeface="#9Slide03 SFU Futura_12" panose="020B0604020202020204" charset="0"/>
                        </a:rPr>
                        <a:t> </a:t>
                      </a:r>
                      <a:r>
                        <a:rPr lang="en-US" sz="2200" dirty="0" err="1">
                          <a:effectLst/>
                          <a:latin typeface="#9Slide03 SFU Futura_12" panose="020B0604020202020204" charset="0"/>
                        </a:rPr>
                        <a:t>rõ</a:t>
                      </a:r>
                      <a:r>
                        <a:rPr lang="en-US" sz="2200" dirty="0">
                          <a:effectLst/>
                          <a:latin typeface="#9Slide03 SFU Futura_12" panose="020B0604020202020204" charset="0"/>
                        </a:rPr>
                        <a:t> </a:t>
                      </a:r>
                      <a:r>
                        <a:rPr lang="en-US" sz="2200" dirty="0" err="1">
                          <a:effectLst/>
                          <a:latin typeface="#9Slide03 SFU Futura_12" panose="020B0604020202020204" charset="0"/>
                        </a:rPr>
                        <a:t>rệt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460171834"/>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5. </a:t>
                      </a:r>
                      <a:r>
                        <a:rPr lang="en-US" sz="2200" dirty="0" err="1">
                          <a:effectLst/>
                          <a:latin typeface="#9Slide03 SFU Futura_12" panose="020B0604020202020204" charset="0"/>
                        </a:rPr>
                        <a:t>Lãnh</a:t>
                      </a:r>
                      <a:r>
                        <a:rPr lang="en-US" sz="2200" dirty="0">
                          <a:effectLst/>
                          <a:latin typeface="#9Slide03 SFU Futura_12" panose="020B0604020202020204" charset="0"/>
                        </a:rPr>
                        <a:t> </a:t>
                      </a:r>
                      <a:r>
                        <a:rPr lang="en-US" sz="2200" dirty="0" err="1">
                          <a:effectLst/>
                          <a:latin typeface="#9Slide03 SFU Futura_12" panose="020B0604020202020204" charset="0"/>
                        </a:rPr>
                        <a:t>thổ</a:t>
                      </a:r>
                      <a:r>
                        <a:rPr lang="en-US" sz="2200" dirty="0">
                          <a:effectLst/>
                          <a:latin typeface="#9Slide03 SFU Futura_12" panose="020B0604020202020204" charset="0"/>
                        </a:rPr>
                        <a:t> </a:t>
                      </a:r>
                      <a:r>
                        <a:rPr lang="en-US" sz="2200" dirty="0" err="1">
                          <a:effectLst/>
                          <a:latin typeface="#9Slide03 SFU Futura_12" panose="020B0604020202020204" charset="0"/>
                        </a:rPr>
                        <a:t>kéo</a:t>
                      </a:r>
                      <a:r>
                        <a:rPr lang="en-US" sz="2200" dirty="0">
                          <a:effectLst/>
                          <a:latin typeface="#9Slide03 SFU Futura_12" panose="020B0604020202020204" charset="0"/>
                        </a:rPr>
                        <a:t> </a:t>
                      </a:r>
                      <a:r>
                        <a:rPr lang="en-US" sz="2200" dirty="0" err="1">
                          <a:effectLst/>
                          <a:latin typeface="#9Slide03 SFU Futura_12" panose="020B0604020202020204" charset="0"/>
                        </a:rPr>
                        <a:t>dài</a:t>
                      </a:r>
                      <a:r>
                        <a:rPr lang="en-US" sz="2200" dirty="0">
                          <a:effectLst/>
                          <a:latin typeface="#9Slide03 SFU Futura_12" panose="020B0604020202020204" charset="0"/>
                        </a:rPr>
                        <a:t>, </a:t>
                      </a:r>
                      <a:r>
                        <a:rPr lang="en-US" sz="2200" dirty="0" err="1">
                          <a:effectLst/>
                          <a:latin typeface="#9Slide03 SFU Futura_12" panose="020B0604020202020204" charset="0"/>
                        </a:rPr>
                        <a:t>hẹp</a:t>
                      </a:r>
                      <a:r>
                        <a:rPr lang="en-US" sz="2200" dirty="0">
                          <a:effectLst/>
                          <a:latin typeface="#9Slide03 SFU Futura_12" panose="020B0604020202020204" charset="0"/>
                        </a:rPr>
                        <a:t> </a:t>
                      </a:r>
                      <a:r>
                        <a:rPr lang="en-US" sz="2200" dirty="0" err="1">
                          <a:effectLst/>
                          <a:latin typeface="#9Slide03 SFU Futura_12" panose="020B0604020202020204" charset="0"/>
                        </a:rPr>
                        <a:t>ngang</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9Slide03 SFU Futura_12" panose="020B0604020202020204" charset="0"/>
                        </a:rPr>
                        <a:t>e.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có</a:t>
                      </a:r>
                      <a:r>
                        <a:rPr lang="en-US" sz="2200" dirty="0">
                          <a:effectLst/>
                          <a:latin typeface="#9Slide03 SFU Futura_12" panose="020B0604020202020204" charset="0"/>
                        </a:rPr>
                        <a:t> </a:t>
                      </a:r>
                      <a:r>
                        <a:rPr lang="en-US" sz="2200" dirty="0" err="1">
                          <a:effectLst/>
                          <a:latin typeface="#9Slide03 SFU Futura_12" panose="020B0604020202020204" charset="0"/>
                        </a:rPr>
                        <a:t>tính</a:t>
                      </a:r>
                      <a:r>
                        <a:rPr lang="en-US" sz="2200" dirty="0">
                          <a:effectLst/>
                          <a:latin typeface="#9Slide03 SFU Futura_12" panose="020B0604020202020204" charset="0"/>
                        </a:rPr>
                        <a:t> </a:t>
                      </a:r>
                      <a:r>
                        <a:rPr lang="en-US" sz="2200" dirty="0" err="1">
                          <a:effectLst/>
                          <a:latin typeface="#9Slide03 SFU Futura_12" panose="020B0604020202020204" charset="0"/>
                        </a:rPr>
                        <a:t>đa</a:t>
                      </a:r>
                      <a:r>
                        <a:rPr lang="en-US" sz="2200" dirty="0">
                          <a:effectLst/>
                          <a:latin typeface="#9Slide03 SFU Futura_12" panose="020B0604020202020204" charset="0"/>
                        </a:rPr>
                        <a:t> </a:t>
                      </a:r>
                      <a:r>
                        <a:rPr lang="en-US" sz="2200" dirty="0" err="1">
                          <a:effectLst/>
                          <a:latin typeface="#9Slide03 SFU Futura_12" panose="020B0604020202020204" charset="0"/>
                        </a:rPr>
                        <a:t>dạng</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học</a:t>
                      </a:r>
                      <a:r>
                        <a:rPr lang="en-US" sz="2200" dirty="0">
                          <a:effectLst/>
                          <a:latin typeface="#9Slide03 SFU Futura_12" panose="020B0604020202020204" charset="0"/>
                        </a:rPr>
                        <a:t> </a:t>
                      </a:r>
                      <a:r>
                        <a:rPr lang="en-US" sz="2200" dirty="0" err="1">
                          <a:effectLst/>
                          <a:latin typeface="#9Slide03 SFU Futura_12" panose="020B0604020202020204" charset="0"/>
                        </a:rPr>
                        <a:t>cao</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812012608"/>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6.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trên</a:t>
                      </a:r>
                      <a:r>
                        <a:rPr lang="en-US" sz="2200" dirty="0">
                          <a:effectLst/>
                          <a:latin typeface="#9Slide03 SFU Futura_12" panose="020B0604020202020204" charset="0"/>
                        </a:rPr>
                        <a:t> </a:t>
                      </a:r>
                      <a:r>
                        <a:rPr lang="en-US" sz="2200" dirty="0" err="1">
                          <a:effectLst/>
                          <a:latin typeface="#9Slide03 SFU Futura_12" panose="020B0604020202020204" charset="0"/>
                        </a:rPr>
                        <a:t>đường</a:t>
                      </a:r>
                      <a:r>
                        <a:rPr lang="en-US" sz="2200" dirty="0">
                          <a:effectLst/>
                          <a:latin typeface="#9Slide03 SFU Futura_12" panose="020B0604020202020204" charset="0"/>
                        </a:rPr>
                        <a:t> di </a:t>
                      </a:r>
                      <a:r>
                        <a:rPr lang="en-US" sz="2200" dirty="0" err="1">
                          <a:effectLst/>
                          <a:latin typeface="#9Slide03 SFU Futura_12" panose="020B0604020202020204" charset="0"/>
                        </a:rPr>
                        <a:t>lưu</a:t>
                      </a:r>
                      <a:r>
                        <a:rPr lang="en-US" sz="2200" dirty="0">
                          <a:effectLst/>
                          <a:latin typeface="#9Slide03 SFU Futura_12" panose="020B0604020202020204" charset="0"/>
                        </a:rPr>
                        <a:t> </a:t>
                      </a:r>
                      <a:r>
                        <a:rPr lang="en-US" sz="2200" dirty="0" err="1">
                          <a:effectLst/>
                          <a:latin typeface="#9Slide03 SFU Futura_12" panose="020B0604020202020204" charset="0"/>
                        </a:rPr>
                        <a:t>của</a:t>
                      </a:r>
                      <a:r>
                        <a:rPr lang="en-US" sz="2200" dirty="0">
                          <a:effectLst/>
                          <a:latin typeface="#9Slide03 SFU Futura_12" panose="020B0604020202020204" charset="0"/>
                        </a:rPr>
                        <a:t> </a:t>
                      </a:r>
                      <a:r>
                        <a:rPr lang="en-US" sz="2200" dirty="0" err="1">
                          <a:effectLst/>
                          <a:latin typeface="#9Slide03 SFU Futura_12" panose="020B0604020202020204" charset="0"/>
                        </a:rPr>
                        <a:t>nhiều</a:t>
                      </a:r>
                      <a:r>
                        <a:rPr lang="en-US" sz="2200" dirty="0">
                          <a:effectLst/>
                          <a:latin typeface="#9Slide03 SFU Futura_12" panose="020B0604020202020204" charset="0"/>
                        </a:rPr>
                        <a:t> </a:t>
                      </a:r>
                      <a:r>
                        <a:rPr lang="en-US" sz="2200" dirty="0" err="1">
                          <a:effectLst/>
                          <a:latin typeface="#9Slide03 SFU Futura_12" panose="020B0604020202020204" charset="0"/>
                        </a:rPr>
                        <a:t>luồng</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vật</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06000"/>
                        </a:lnSpc>
                        <a:spcBef>
                          <a:spcPts val="0"/>
                        </a:spcBef>
                        <a:spcAft>
                          <a:spcPts val="0"/>
                        </a:spcAft>
                      </a:pPr>
                      <a:r>
                        <a:rPr lang="en-US" sz="2200" dirty="0">
                          <a:effectLst/>
                          <a:latin typeface="#9Slide03 SFU Futura_12" panose="020B0604020202020204" charset="0"/>
                        </a:rPr>
                        <a:t>f.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phân</a:t>
                      </a:r>
                      <a:r>
                        <a:rPr lang="en-US" sz="2200" dirty="0">
                          <a:effectLst/>
                          <a:latin typeface="#9Slide03 SFU Futura_12" panose="020B0604020202020204" charset="0"/>
                        </a:rPr>
                        <a:t> </a:t>
                      </a:r>
                      <a:r>
                        <a:rPr lang="en-US" sz="2200" dirty="0" err="1">
                          <a:effectLst/>
                          <a:latin typeface="#9Slide03 SFU Futura_12" panose="020B0604020202020204" charset="0"/>
                        </a:rPr>
                        <a:t>hóa</a:t>
                      </a:r>
                      <a:r>
                        <a:rPr lang="en-US" sz="2200" dirty="0">
                          <a:effectLst/>
                          <a:latin typeface="#9Slide03 SFU Futura_12" panose="020B0604020202020204" charset="0"/>
                        </a:rPr>
                        <a:t> </a:t>
                      </a:r>
                      <a:r>
                        <a:rPr lang="en-US" sz="2200" dirty="0" err="1">
                          <a:effectLst/>
                          <a:latin typeface="#9Slide03 SFU Futura_12" panose="020B0604020202020204" charset="0"/>
                        </a:rPr>
                        <a:t>theo</a:t>
                      </a:r>
                      <a:r>
                        <a:rPr lang="en-US" sz="2200" dirty="0">
                          <a:effectLst/>
                          <a:latin typeface="#9Slide03 SFU Futura_12" panose="020B0604020202020204" charset="0"/>
                        </a:rPr>
                        <a:t> </a:t>
                      </a:r>
                      <a:r>
                        <a:rPr lang="en-US" sz="2200" dirty="0" err="1">
                          <a:effectLst/>
                          <a:latin typeface="#9Slide03 SFU Futura_12" panose="020B0604020202020204" charset="0"/>
                        </a:rPr>
                        <a:t>chiều</a:t>
                      </a:r>
                      <a:r>
                        <a:rPr lang="en-US" sz="2200" dirty="0">
                          <a:effectLst/>
                          <a:latin typeface="#9Slide03 SFU Futura_12" panose="020B0604020202020204" charset="0"/>
                        </a:rPr>
                        <a:t> </a:t>
                      </a:r>
                      <a:r>
                        <a:rPr lang="en-US" sz="2200" dirty="0" err="1">
                          <a:effectLst/>
                          <a:latin typeface="#9Slide03 SFU Futura_12" panose="020B0604020202020204" charset="0"/>
                        </a:rPr>
                        <a:t>Bắc</a:t>
                      </a:r>
                      <a:r>
                        <a:rPr lang="en-US" sz="2200" dirty="0">
                          <a:effectLst/>
                          <a:latin typeface="#9Slide03 SFU Futura_12" panose="020B0604020202020204" charset="0"/>
                        </a:rPr>
                        <a:t> – Nam </a:t>
                      </a:r>
                      <a:r>
                        <a:rPr lang="en-US" sz="2200" dirty="0" err="1">
                          <a:effectLst/>
                          <a:latin typeface="#9Slide03 SFU Futura_12" panose="020B0604020202020204" charset="0"/>
                        </a:rPr>
                        <a:t>và</a:t>
                      </a:r>
                      <a:r>
                        <a:rPr lang="en-US" sz="2200" dirty="0">
                          <a:effectLst/>
                          <a:latin typeface="#9Slide03 SFU Futura_12" panose="020B0604020202020204" charset="0"/>
                        </a:rPr>
                        <a:t> </a:t>
                      </a:r>
                      <a:r>
                        <a:rPr lang="en-US" sz="2200" dirty="0" err="1">
                          <a:effectLst/>
                          <a:latin typeface="#9Slide03 SFU Futura_12" panose="020B0604020202020204" charset="0"/>
                        </a:rPr>
                        <a:t>Đông</a:t>
                      </a:r>
                      <a:r>
                        <a:rPr lang="en-US" sz="2200" dirty="0">
                          <a:effectLst/>
                          <a:latin typeface="#9Slide03 SFU Futura_12" panose="020B0604020202020204" charset="0"/>
                        </a:rPr>
                        <a:t> - </a:t>
                      </a:r>
                      <a:r>
                        <a:rPr lang="en-US" sz="2200" dirty="0" err="1">
                          <a:effectLst/>
                          <a:latin typeface="#9Slide03 SFU Futura_12" panose="020B0604020202020204" charset="0"/>
                        </a:rPr>
                        <a:t>Tây</a:t>
                      </a:r>
                      <a:endParaRPr lang="en-US" sz="2200" dirty="0">
                        <a:effectLst/>
                        <a:latin typeface="#9Slide03 SFU Futura_12" panose="020B0604020202020204" charset="0"/>
                      </a:endParaRPr>
                    </a:p>
                  </a:txBody>
                  <a:tcPr marL="68580" marR="68580" marT="0" marB="0"/>
                </a:tc>
                <a:extLst>
                  <a:ext uri="{0D108BD9-81ED-4DB2-BD59-A6C34878D82A}">
                    <a16:rowId xmlns:a16="http://schemas.microsoft.com/office/drawing/2014/main" val="563674698"/>
                  </a:ext>
                </a:extLst>
              </a:tr>
            </a:tbl>
          </a:graphicData>
        </a:graphic>
      </p:graphicFrame>
      <p:sp>
        <p:nvSpPr>
          <p:cNvPr id="10" name="TextBox 9">
            <a:extLst>
              <a:ext uri="{FF2B5EF4-FFF2-40B4-BE49-F238E27FC236}">
                <a16:creationId xmlns:a16="http://schemas.microsoft.com/office/drawing/2014/main" id="{25135BDC-3960-1A3E-B811-A2EBF5F97DCF}"/>
              </a:ext>
            </a:extLst>
          </p:cNvPr>
          <p:cNvSpPr txBox="1"/>
          <p:nvPr/>
        </p:nvSpPr>
        <p:spPr>
          <a:xfrm>
            <a:off x="5642981" y="2878472"/>
            <a:ext cx="906038"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1 - a</a:t>
            </a:r>
            <a:endParaRPr lang="en-US" sz="2400" b="1" dirty="0">
              <a:solidFill>
                <a:srgbClr val="1508B8"/>
              </a:solidFill>
              <a:latin typeface="#9Slide03 SFU Futura_12" panose="020B0604020202020204" charset="0"/>
            </a:endParaRPr>
          </a:p>
        </p:txBody>
      </p:sp>
      <p:sp>
        <p:nvSpPr>
          <p:cNvPr id="12" name="TextBox 11">
            <a:extLst>
              <a:ext uri="{FF2B5EF4-FFF2-40B4-BE49-F238E27FC236}">
                <a16:creationId xmlns:a16="http://schemas.microsoft.com/office/drawing/2014/main" id="{F75B5CBF-E483-ACFD-16A0-789DF5B408CC}"/>
              </a:ext>
            </a:extLst>
          </p:cNvPr>
          <p:cNvSpPr txBox="1"/>
          <p:nvPr/>
        </p:nvSpPr>
        <p:spPr>
          <a:xfrm>
            <a:off x="5728938" y="3559331"/>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2 - c</a:t>
            </a:r>
            <a:endParaRPr lang="en-US" sz="2400" b="1" dirty="0">
              <a:solidFill>
                <a:srgbClr val="1508B8"/>
              </a:solidFill>
              <a:latin typeface="#9Slide03 SFU Futura_12" panose="020B0604020202020204" charset="0"/>
            </a:endParaRPr>
          </a:p>
        </p:txBody>
      </p:sp>
      <p:sp>
        <p:nvSpPr>
          <p:cNvPr id="16" name="TextBox 15">
            <a:extLst>
              <a:ext uri="{FF2B5EF4-FFF2-40B4-BE49-F238E27FC236}">
                <a16:creationId xmlns:a16="http://schemas.microsoft.com/office/drawing/2014/main" id="{6E0C19EE-3E96-E062-582C-8733E0DEB6E7}"/>
              </a:ext>
            </a:extLst>
          </p:cNvPr>
          <p:cNvSpPr txBox="1"/>
          <p:nvPr/>
        </p:nvSpPr>
        <p:spPr>
          <a:xfrm>
            <a:off x="5728938" y="415398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3 - b</a:t>
            </a:r>
            <a:endParaRPr lang="en-US" sz="2400" b="1" dirty="0">
              <a:solidFill>
                <a:srgbClr val="1508B8"/>
              </a:solidFill>
              <a:latin typeface="#9Slide03 SFU Futura_12" panose="020B0604020202020204" charset="0"/>
            </a:endParaRPr>
          </a:p>
        </p:txBody>
      </p:sp>
      <p:sp>
        <p:nvSpPr>
          <p:cNvPr id="18" name="TextBox 17">
            <a:extLst>
              <a:ext uri="{FF2B5EF4-FFF2-40B4-BE49-F238E27FC236}">
                <a16:creationId xmlns:a16="http://schemas.microsoft.com/office/drawing/2014/main" id="{1DDE479A-BD27-F80C-0BFB-863C332399A1}"/>
              </a:ext>
            </a:extLst>
          </p:cNvPr>
          <p:cNvSpPr txBox="1"/>
          <p:nvPr/>
        </p:nvSpPr>
        <p:spPr>
          <a:xfrm>
            <a:off x="5728938" y="470185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4 - d</a:t>
            </a:r>
            <a:endParaRPr lang="en-US" sz="2400" b="1" dirty="0">
              <a:solidFill>
                <a:srgbClr val="1508B8"/>
              </a:solidFill>
              <a:latin typeface="#9Slide03 SFU Futura_12" panose="020B0604020202020204" charset="0"/>
            </a:endParaRPr>
          </a:p>
        </p:txBody>
      </p:sp>
      <p:sp>
        <p:nvSpPr>
          <p:cNvPr id="20" name="TextBox 19">
            <a:extLst>
              <a:ext uri="{FF2B5EF4-FFF2-40B4-BE49-F238E27FC236}">
                <a16:creationId xmlns:a16="http://schemas.microsoft.com/office/drawing/2014/main" id="{06703C4A-029C-8100-368E-6E436EE172ED}"/>
              </a:ext>
            </a:extLst>
          </p:cNvPr>
          <p:cNvSpPr txBox="1"/>
          <p:nvPr/>
        </p:nvSpPr>
        <p:spPr>
          <a:xfrm>
            <a:off x="5728938" y="5352061"/>
            <a:ext cx="1039852" cy="461665"/>
          </a:xfrm>
          <a:prstGeom prst="rect">
            <a:avLst/>
          </a:prstGeom>
          <a:noFill/>
        </p:spPr>
        <p:txBody>
          <a:bodyPr wrap="square">
            <a:spAutoFit/>
          </a:bodyPr>
          <a:lstStyle/>
          <a:p>
            <a:r>
              <a:rPr lang="en-US" sz="2400" b="1" dirty="0">
                <a:solidFill>
                  <a:srgbClr val="1508B8"/>
                </a:solidFill>
                <a:latin typeface="#9Slide03 SFU Futura_12" panose="020B0604020202020204" charset="0"/>
              </a:rPr>
              <a:t>5 - f</a:t>
            </a:r>
          </a:p>
        </p:txBody>
      </p:sp>
      <p:sp>
        <p:nvSpPr>
          <p:cNvPr id="22" name="TextBox 21">
            <a:extLst>
              <a:ext uri="{FF2B5EF4-FFF2-40B4-BE49-F238E27FC236}">
                <a16:creationId xmlns:a16="http://schemas.microsoft.com/office/drawing/2014/main" id="{405BC62C-66C7-0A05-5A95-A147FA8A9FED}"/>
              </a:ext>
            </a:extLst>
          </p:cNvPr>
          <p:cNvSpPr txBox="1"/>
          <p:nvPr/>
        </p:nvSpPr>
        <p:spPr>
          <a:xfrm>
            <a:off x="5728938" y="6043759"/>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6 - e</a:t>
            </a:r>
            <a:endParaRPr lang="en-US" sz="2400" b="1" dirty="0">
              <a:solidFill>
                <a:srgbClr val="1508B8"/>
              </a:solidFill>
              <a:latin typeface="#9Slide03 SFU Futura_12" panose="020B0604020202020204" charset="0"/>
            </a:endParaRPr>
          </a:p>
        </p:txBody>
      </p:sp>
      <p:pic>
        <p:nvPicPr>
          <p:cNvPr id="24" name="Picture 2" descr="Copyediting | AnnaProofing">
            <a:extLst>
              <a:ext uri="{FF2B5EF4-FFF2-40B4-BE49-F238E27FC236}">
                <a16:creationId xmlns:a16="http://schemas.microsoft.com/office/drawing/2014/main" id="{75E4D030-D8C7-B8C3-9464-4C2DDFE423F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86587" y="986632"/>
            <a:ext cx="703837" cy="76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272823" y="3527426"/>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1: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3200" b="1" dirty="0">
                <a:solidFill>
                  <a:schemeClr val="tx1"/>
                </a:solidFill>
                <a:latin typeface="#9Slide03 SFU Futura_12" panose="00000400000000000000" pitchFamily="2" charset="0"/>
                <a:cs typeface="Arial" panose="020B0604020202020204" pitchFamily="34" charset="0"/>
              </a:rPr>
              <a:t>Tìm hiểu thuận lợi của vị trí địa lí nước ta trong việc giao lưu với các nước trong khu vực và trên thế giới.</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762009" y="0"/>
            <a:ext cx="5094278" cy="1200329"/>
          </a:xfrm>
          <a:prstGeom prst="rect">
            <a:avLst/>
          </a:prstGeom>
          <a:solidFill>
            <a:srgbClr val="EFB563"/>
          </a:solidFill>
        </p:spPr>
        <p:txBody>
          <a:bodyPr wrap="square" lIns="91440" tIns="45720" rIns="91440" bIns="45720">
            <a:spAutoFit/>
          </a:bodyPr>
          <a:lstStyle/>
          <a:p>
            <a:pPr algn="ctr"/>
            <a:r>
              <a:rPr lang="en-US" sz="72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222665" y="0"/>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a:solidFill>
                  <a:schemeClr val="bg1"/>
                </a:solidFill>
                <a:latin typeface="#9Slide03 SFU Futura_12" panose="020B0604020202020204" charset="0"/>
              </a:rPr>
              <a:t>HOẠT ĐỘNG VỀ NHÀ</a:t>
            </a:r>
            <a:endParaRPr lang="en-US" sz="2400" dirty="0">
              <a:solidFill>
                <a:schemeClr val="bg1"/>
              </a:solidFill>
            </a:endParaRPr>
          </a:p>
        </p:txBody>
      </p:sp>
      <p:sp>
        <p:nvSpPr>
          <p:cNvPr id="2" name="Rectangle: Rounded Corners 7">
            <a:extLst>
              <a:ext uri="{FF2B5EF4-FFF2-40B4-BE49-F238E27FC236}">
                <a16:creationId xmlns:a16="http://schemas.microsoft.com/office/drawing/2014/main" id="{31559883-1736-8ACC-D306-19444747A41E}"/>
              </a:ext>
            </a:extLst>
          </p:cNvPr>
          <p:cNvSpPr/>
          <p:nvPr/>
        </p:nvSpPr>
        <p:spPr>
          <a:xfrm>
            <a:off x="7352371" y="3531899"/>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2: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3200" b="1" dirty="0">
                <a:solidFill>
                  <a:schemeClr val="tx1"/>
                </a:solidFill>
                <a:latin typeface="#9Slide03 SFU Futura_12" panose="00000400000000000000" pitchFamily="2" charset="0"/>
                <a:cs typeface="Arial" panose="020B0604020202020204" pitchFamily="34" charset="0"/>
              </a:rPr>
              <a:t>HS sưu tầm thông tin về một số cột mốc biên giới quốc gia của nước ta và chia sẻ với các bạn</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vào</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tiết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sau</a:t>
            </a:r>
            <a:r>
              <a:rPr lang="vi-VN" sz="3200" b="1" dirty="0">
                <a:solidFill>
                  <a:schemeClr val="tx1"/>
                </a:solidFill>
                <a:latin typeface="#9Slide03 SFU Futura_12" panose="00000400000000000000" pitchFamily="2" charset="0"/>
                <a:cs typeface="Arial" panose="020B0604020202020204" pitchFamily="34" charset="0"/>
              </a:rPr>
              <a:t>.</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3" y="0"/>
            <a:ext cx="10263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666739"/>
            <a:ext cx="4860850" cy="762260"/>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thấp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CAO BẰNG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3</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26819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1997838"/>
            <a:ext cx="5210255" cy="4455579"/>
          </a:xfrm>
          <a:prstGeom prst="rect">
            <a:avLst/>
          </a:prstGeom>
        </p:spPr>
        <p:txBody>
          <a:bodyPr wrap="square">
            <a:spAutoFit/>
          </a:bodyPr>
          <a:lstStyle/>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Đố chơi, đố chọc</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Vừa học vừa vui</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Ai biết giúp tui, </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kể ra 3 tỉnh</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Có ba con vật hiện ra?</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577677" y="1817648"/>
            <a:ext cx="3750220" cy="2585323"/>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Sóc Trăng, Đồng Nai, Sơn La</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4</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6046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2451732"/>
            <a:ext cx="4860850" cy="1500924"/>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sâu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694764" y="2566551"/>
            <a:ext cx="3516045"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BẮC KẠN</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5</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5683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513064"/>
            <a:ext cx="4860850" cy="1500924"/>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chậm</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mau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khen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tài</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CÀ MAU</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6</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8018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189428"/>
            <a:ext cx="4860850" cy="1500924"/>
          </a:xfrm>
          <a:prstGeom prst="rect">
            <a:avLst/>
          </a:prstGeom>
        </p:spPr>
        <p:txBody>
          <a:bodyPr wrap="square">
            <a:spAutoFit/>
          </a:bodyPr>
          <a:lstStyle/>
          <a:p>
            <a:pPr algn="ct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chẳng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chiến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tranh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bao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giờ</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226413" y="2189428"/>
            <a:ext cx="4452747"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THÁI BÌNH, HÒA BÌNH</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7</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39132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5647" y="2276618"/>
            <a:ext cx="5589395" cy="4307846"/>
          </a:xfrm>
          <a:prstGeom prst="rect">
            <a:avLst/>
          </a:prstGeom>
        </p:spPr>
        <p:txBody>
          <a:bodyPr wrap="square">
            <a:spAutoFit/>
          </a:bodyPr>
          <a:lstStyle/>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Phía trong quần đảo Thổ Chu,</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Trong vùng vịnh biển tít mù cực nam.</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Đảo nào nước mắm lừng danh,</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Là đảo lớn nhất Việt Nam của mình?</a:t>
            </a:r>
            <a:endParaRPr lang="en-US"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ĐẢO PHÚ QUỐC</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370499" y="5166983"/>
            <a:ext cx="1797856" cy="179785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8</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39776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8344</TotalTime>
  <Words>2709</Words>
  <Application>Microsoft Office PowerPoint</Application>
  <PresentationFormat>Widescreen</PresentationFormat>
  <Paragraphs>298</Paragraphs>
  <Slides>34</Slides>
  <Notes>28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#9Slide05 Great Vibes</vt:lpstr>
      <vt:lpstr>Nunito Light</vt:lpstr>
      <vt:lpstr>#9Slide05 SVNClementine</vt:lpstr>
      <vt:lpstr>#9Slide07 IcielKoni</vt:lpstr>
      <vt:lpstr>Roboto Condensed Light</vt:lpstr>
      <vt:lpstr>#9Slide05 Ciaobella</vt:lpstr>
      <vt:lpstr>Calibri</vt:lpstr>
      <vt:lpstr>Calibri Light</vt:lpstr>
      <vt:lpstr>Hind</vt:lpstr>
      <vt:lpstr>Arial</vt:lpstr>
      <vt:lpstr>#9Slide03 SFU Futura_12</vt:lpstr>
      <vt:lpstr>PT Sans</vt:lpstr>
      <vt:lpstr>Chewy</vt:lpstr>
      <vt:lpstr>Bebas Neue</vt:lpstr>
      <vt:lpstr>Office Theme</vt:lpstr>
      <vt:lpstr>1_Office Theme</vt:lpstr>
      <vt:lpstr>Geography Subject for Elementary: Europe Continent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Pham Thi Huyen Trang</cp:lastModifiedBy>
  <cp:revision>383</cp:revision>
  <dcterms:created xsi:type="dcterms:W3CDTF">2021-07-21T02:55:04Z</dcterms:created>
  <dcterms:modified xsi:type="dcterms:W3CDTF">2023-07-09T20:04:00Z</dcterms:modified>
</cp:coreProperties>
</file>